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2" r:id="rId1"/>
    <p:sldMasterId id="2147483695" r:id="rId2"/>
  </p:sldMasterIdLst>
  <p:notesMasterIdLst>
    <p:notesMasterId r:id="rId20"/>
  </p:notesMasterIdLst>
  <p:handoutMasterIdLst>
    <p:handoutMasterId r:id="rId21"/>
  </p:handoutMasterIdLst>
  <p:sldIdLst>
    <p:sldId id="256" r:id="rId3"/>
    <p:sldId id="2210" r:id="rId4"/>
    <p:sldId id="2220" r:id="rId5"/>
    <p:sldId id="2211" r:id="rId6"/>
    <p:sldId id="2212" r:id="rId7"/>
    <p:sldId id="2213" r:id="rId8"/>
    <p:sldId id="2223" r:id="rId9"/>
    <p:sldId id="2214" r:id="rId10"/>
    <p:sldId id="2221" r:id="rId11"/>
    <p:sldId id="2215" r:id="rId12"/>
    <p:sldId id="2216" r:id="rId13"/>
    <p:sldId id="2217" r:id="rId14"/>
    <p:sldId id="2218" r:id="rId15"/>
    <p:sldId id="2222" r:id="rId16"/>
    <p:sldId id="2219" r:id="rId17"/>
    <p:sldId id="2224" r:id="rId18"/>
    <p:sldId id="2209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462"/>
    <a:srgbClr val="5CB565"/>
    <a:srgbClr val="5EAFA6"/>
    <a:srgbClr val="6179A8"/>
    <a:srgbClr val="00FF00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FF2496-77C2-4071-A1FB-0F20CA27C3B0}" v="170" dt="2020-01-21T06:11:59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7" autoAdjust="0"/>
    <p:restoredTop sz="84509" autoAdjust="0"/>
  </p:normalViewPr>
  <p:slideViewPr>
    <p:cSldViewPr>
      <p:cViewPr varScale="1">
        <p:scale>
          <a:sx n="117" d="100"/>
          <a:sy n="117" d="100"/>
        </p:scale>
        <p:origin x="556" y="7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76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E7893-6575-489F-AB43-3D51E033731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5001EE8-5AD4-4B57-BF43-3D9EDD34CE08}">
      <dgm:prSet/>
      <dgm:spPr/>
      <dgm:t>
        <a:bodyPr/>
        <a:lstStyle/>
        <a:p>
          <a:r>
            <a:rPr lang="en-US" dirty="0"/>
            <a:t>Invoke-Build</a:t>
          </a:r>
        </a:p>
      </dgm:t>
    </dgm:pt>
    <dgm:pt modelId="{FF3FB72A-204D-4F3A-93AD-10247952E237}" type="parTrans" cxnId="{C5321FEB-55E9-43DA-ACB8-6D3EB76ACA65}">
      <dgm:prSet/>
      <dgm:spPr/>
      <dgm:t>
        <a:bodyPr/>
        <a:lstStyle/>
        <a:p>
          <a:endParaRPr lang="en-US"/>
        </a:p>
      </dgm:t>
    </dgm:pt>
    <dgm:pt modelId="{5BF826CC-C93E-49EA-8046-8D9DE84A6CCC}" type="sibTrans" cxnId="{C5321FEB-55E9-43DA-ACB8-6D3EB76ACA65}">
      <dgm:prSet/>
      <dgm:spPr/>
      <dgm:t>
        <a:bodyPr/>
        <a:lstStyle/>
        <a:p>
          <a:endParaRPr lang="en-US"/>
        </a:p>
      </dgm:t>
    </dgm:pt>
    <dgm:pt modelId="{93045F3A-89F5-4883-B6FD-6E45746CD376}">
      <dgm:prSet/>
      <dgm:spPr/>
      <dgm:t>
        <a:bodyPr/>
        <a:lstStyle/>
        <a:p>
          <a:r>
            <a:rPr lang="en-US"/>
            <a:t>Psake</a:t>
          </a:r>
        </a:p>
      </dgm:t>
    </dgm:pt>
    <dgm:pt modelId="{DD7E3C21-70E9-4EC9-B98A-FF5F5D5698EA}" type="parTrans" cxnId="{49B02020-C202-4651-9C63-278564E20206}">
      <dgm:prSet/>
      <dgm:spPr/>
      <dgm:t>
        <a:bodyPr/>
        <a:lstStyle/>
        <a:p>
          <a:endParaRPr lang="en-US"/>
        </a:p>
      </dgm:t>
    </dgm:pt>
    <dgm:pt modelId="{02872BEB-8C7B-4248-A053-85A8F44328D8}" type="sibTrans" cxnId="{49B02020-C202-4651-9C63-278564E20206}">
      <dgm:prSet/>
      <dgm:spPr/>
      <dgm:t>
        <a:bodyPr/>
        <a:lstStyle/>
        <a:p>
          <a:endParaRPr lang="en-US"/>
        </a:p>
      </dgm:t>
    </dgm:pt>
    <dgm:pt modelId="{4B9DFC27-544A-4823-8C85-6FCCC6BFFEFE}">
      <dgm:prSet/>
      <dgm:spPr/>
      <dgm:t>
        <a:bodyPr/>
        <a:lstStyle/>
        <a:p>
          <a:r>
            <a:rPr lang="en-US" dirty="0"/>
            <a:t>Plaster</a:t>
          </a:r>
        </a:p>
      </dgm:t>
    </dgm:pt>
    <dgm:pt modelId="{068444C1-66E5-4337-B9B9-C4E82899B139}" type="parTrans" cxnId="{7C655DA8-0D7B-49BB-B744-79D41D423A90}">
      <dgm:prSet/>
      <dgm:spPr/>
      <dgm:t>
        <a:bodyPr/>
        <a:lstStyle/>
        <a:p>
          <a:endParaRPr lang="en-US"/>
        </a:p>
      </dgm:t>
    </dgm:pt>
    <dgm:pt modelId="{B21E8F94-54B1-439C-9735-7827B508586C}" type="sibTrans" cxnId="{7C655DA8-0D7B-49BB-B744-79D41D423A90}">
      <dgm:prSet/>
      <dgm:spPr/>
      <dgm:t>
        <a:bodyPr/>
        <a:lstStyle/>
        <a:p>
          <a:endParaRPr lang="en-US"/>
        </a:p>
      </dgm:t>
    </dgm:pt>
    <dgm:pt modelId="{DD21313C-E133-4635-A0AC-D031D54A9E80}">
      <dgm:prSet/>
      <dgm:spPr/>
      <dgm:t>
        <a:bodyPr/>
        <a:lstStyle/>
        <a:p>
          <a:r>
            <a:rPr lang="en-US" dirty="0"/>
            <a:t>Configuration</a:t>
          </a:r>
        </a:p>
      </dgm:t>
    </dgm:pt>
    <dgm:pt modelId="{588BEB47-C9EA-457A-BC57-F990F0331495}" type="parTrans" cxnId="{930CACB7-E3C6-43BD-ABEB-5343BFD1927E}">
      <dgm:prSet/>
      <dgm:spPr/>
      <dgm:t>
        <a:bodyPr/>
        <a:lstStyle/>
        <a:p>
          <a:endParaRPr lang="en-US"/>
        </a:p>
      </dgm:t>
    </dgm:pt>
    <dgm:pt modelId="{B4BC4AE8-8BDF-4D87-8860-8754982CF395}" type="sibTrans" cxnId="{930CACB7-E3C6-43BD-ABEB-5343BFD1927E}">
      <dgm:prSet/>
      <dgm:spPr/>
      <dgm:t>
        <a:bodyPr/>
        <a:lstStyle/>
        <a:p>
          <a:endParaRPr lang="en-US"/>
        </a:p>
      </dgm:t>
    </dgm:pt>
    <dgm:pt modelId="{6D9D2D7E-BA5A-4605-9377-D9CB6EBE0529}">
      <dgm:prSet/>
      <dgm:spPr/>
      <dgm:t>
        <a:bodyPr/>
        <a:lstStyle/>
        <a:p>
          <a:r>
            <a:rPr lang="en-US" dirty="0" err="1"/>
            <a:t>PSDepend</a:t>
          </a:r>
          <a:endParaRPr lang="en-US" dirty="0"/>
        </a:p>
      </dgm:t>
    </dgm:pt>
    <dgm:pt modelId="{2DF5BB0A-E4E9-49A1-97A4-EE71C29C5A7A}" type="parTrans" cxnId="{8A2D0280-B38C-48DF-9795-CFE0C28EEAA6}">
      <dgm:prSet/>
      <dgm:spPr/>
      <dgm:t>
        <a:bodyPr/>
        <a:lstStyle/>
        <a:p>
          <a:endParaRPr lang="en-US"/>
        </a:p>
      </dgm:t>
    </dgm:pt>
    <dgm:pt modelId="{B8630478-FBCE-4F2A-9E3D-01B39730480B}" type="sibTrans" cxnId="{8A2D0280-B38C-48DF-9795-CFE0C28EEAA6}">
      <dgm:prSet/>
      <dgm:spPr/>
      <dgm:t>
        <a:bodyPr/>
        <a:lstStyle/>
        <a:p>
          <a:endParaRPr lang="en-US"/>
        </a:p>
      </dgm:t>
    </dgm:pt>
    <dgm:pt modelId="{670ED40C-5FD3-454C-8039-D2CDEC8DB8F9}">
      <dgm:prSet/>
      <dgm:spPr/>
      <dgm:t>
        <a:bodyPr/>
        <a:lstStyle/>
        <a:p>
          <a:r>
            <a:rPr lang="en-US" dirty="0" err="1"/>
            <a:t>Platyps</a:t>
          </a:r>
          <a:endParaRPr lang="en-US" dirty="0"/>
        </a:p>
      </dgm:t>
    </dgm:pt>
    <dgm:pt modelId="{10BC408C-4C48-4216-BF44-64A39528C914}" type="sibTrans" cxnId="{165A7882-602B-45AE-A53E-4E55C522DCC3}">
      <dgm:prSet/>
      <dgm:spPr/>
      <dgm:t>
        <a:bodyPr/>
        <a:lstStyle/>
        <a:p>
          <a:endParaRPr lang="en-US"/>
        </a:p>
      </dgm:t>
    </dgm:pt>
    <dgm:pt modelId="{84354ADD-BC05-40E0-93EA-27A58C3C7F56}" type="parTrans" cxnId="{165A7882-602B-45AE-A53E-4E55C522DCC3}">
      <dgm:prSet/>
      <dgm:spPr/>
      <dgm:t>
        <a:bodyPr/>
        <a:lstStyle/>
        <a:p>
          <a:endParaRPr lang="en-US"/>
        </a:p>
      </dgm:t>
    </dgm:pt>
    <dgm:pt modelId="{E285C2DC-CF84-48ED-B4DB-12DB18D7E791}" type="pres">
      <dgm:prSet presAssocID="{98AE7893-6575-489F-AB43-3D51E0337311}" presName="Name0" presStyleCnt="0">
        <dgm:presLayoutVars>
          <dgm:chMax val="7"/>
          <dgm:chPref val="7"/>
          <dgm:dir/>
        </dgm:presLayoutVars>
      </dgm:prSet>
      <dgm:spPr/>
    </dgm:pt>
    <dgm:pt modelId="{3B8AAD67-40F3-4B40-A0FE-23FEA857AE52}" type="pres">
      <dgm:prSet presAssocID="{98AE7893-6575-489F-AB43-3D51E0337311}" presName="Name1" presStyleCnt="0"/>
      <dgm:spPr/>
    </dgm:pt>
    <dgm:pt modelId="{5A65070F-5EB1-4396-83B7-F20F99B0E823}" type="pres">
      <dgm:prSet presAssocID="{98AE7893-6575-489F-AB43-3D51E0337311}" presName="cycle" presStyleCnt="0"/>
      <dgm:spPr/>
    </dgm:pt>
    <dgm:pt modelId="{E3D36DED-6068-4233-A476-9B874A8073B6}" type="pres">
      <dgm:prSet presAssocID="{98AE7893-6575-489F-AB43-3D51E0337311}" presName="srcNode" presStyleLbl="node1" presStyleIdx="0" presStyleCnt="6"/>
      <dgm:spPr/>
    </dgm:pt>
    <dgm:pt modelId="{C7886F17-EAF7-45E7-ACC4-03096D69AEE0}" type="pres">
      <dgm:prSet presAssocID="{98AE7893-6575-489F-AB43-3D51E0337311}" presName="conn" presStyleLbl="parChTrans1D2" presStyleIdx="0" presStyleCnt="1"/>
      <dgm:spPr/>
    </dgm:pt>
    <dgm:pt modelId="{27741B45-FCAB-47D5-9DEC-9609D5970CD3}" type="pres">
      <dgm:prSet presAssocID="{98AE7893-6575-489F-AB43-3D51E0337311}" presName="extraNode" presStyleLbl="node1" presStyleIdx="0" presStyleCnt="6"/>
      <dgm:spPr/>
    </dgm:pt>
    <dgm:pt modelId="{D5EE9D4A-093F-4E5C-AFD4-53E8A381F524}" type="pres">
      <dgm:prSet presAssocID="{98AE7893-6575-489F-AB43-3D51E0337311}" presName="dstNode" presStyleLbl="node1" presStyleIdx="0" presStyleCnt="6"/>
      <dgm:spPr/>
    </dgm:pt>
    <dgm:pt modelId="{93206075-B470-43D6-BBBB-754D19A15286}" type="pres">
      <dgm:prSet presAssocID="{C5001EE8-5AD4-4B57-BF43-3D9EDD34CE08}" presName="text_1" presStyleLbl="node1" presStyleIdx="0" presStyleCnt="6">
        <dgm:presLayoutVars>
          <dgm:bulletEnabled val="1"/>
        </dgm:presLayoutVars>
      </dgm:prSet>
      <dgm:spPr/>
    </dgm:pt>
    <dgm:pt modelId="{0781CCCD-3690-4F17-8719-79259E7A8939}" type="pres">
      <dgm:prSet presAssocID="{C5001EE8-5AD4-4B57-BF43-3D9EDD34CE08}" presName="accent_1" presStyleCnt="0"/>
      <dgm:spPr/>
    </dgm:pt>
    <dgm:pt modelId="{BBB2D407-F44A-46EC-B34D-54117F02DF01}" type="pres">
      <dgm:prSet presAssocID="{C5001EE8-5AD4-4B57-BF43-3D9EDD34CE08}" presName="accentRepeatNode" presStyleLbl="solidFgAcc1" presStyleIdx="0" presStyleCnt="6"/>
      <dgm:spPr/>
    </dgm:pt>
    <dgm:pt modelId="{45E0FBF8-CA06-4EB1-8854-EEDFFD83CC22}" type="pres">
      <dgm:prSet presAssocID="{93045F3A-89F5-4883-B6FD-6E45746CD376}" presName="text_2" presStyleLbl="node1" presStyleIdx="1" presStyleCnt="6">
        <dgm:presLayoutVars>
          <dgm:bulletEnabled val="1"/>
        </dgm:presLayoutVars>
      </dgm:prSet>
      <dgm:spPr/>
    </dgm:pt>
    <dgm:pt modelId="{7C8EDD95-8201-478D-93D0-9EDC21FBB0BD}" type="pres">
      <dgm:prSet presAssocID="{93045F3A-89F5-4883-B6FD-6E45746CD376}" presName="accent_2" presStyleCnt="0"/>
      <dgm:spPr/>
    </dgm:pt>
    <dgm:pt modelId="{7287B968-7814-44A0-9E44-5147BF3C4A78}" type="pres">
      <dgm:prSet presAssocID="{93045F3A-89F5-4883-B6FD-6E45746CD376}" presName="accentRepeatNode" presStyleLbl="solidFgAcc1" presStyleIdx="1" presStyleCnt="6"/>
      <dgm:spPr/>
    </dgm:pt>
    <dgm:pt modelId="{4E419415-6EC7-4775-A7AD-8233217459D1}" type="pres">
      <dgm:prSet presAssocID="{4B9DFC27-544A-4823-8C85-6FCCC6BFFEFE}" presName="text_3" presStyleLbl="node1" presStyleIdx="2" presStyleCnt="6">
        <dgm:presLayoutVars>
          <dgm:bulletEnabled val="1"/>
        </dgm:presLayoutVars>
      </dgm:prSet>
      <dgm:spPr/>
    </dgm:pt>
    <dgm:pt modelId="{48A90219-2F75-4B3F-9C28-A43BB7249716}" type="pres">
      <dgm:prSet presAssocID="{4B9DFC27-544A-4823-8C85-6FCCC6BFFEFE}" presName="accent_3" presStyleCnt="0"/>
      <dgm:spPr/>
    </dgm:pt>
    <dgm:pt modelId="{2A63C21A-734E-4513-B946-0B48080C0BBB}" type="pres">
      <dgm:prSet presAssocID="{4B9DFC27-544A-4823-8C85-6FCCC6BFFEFE}" presName="accentRepeatNode" presStyleLbl="solidFgAcc1" presStyleIdx="2" presStyleCnt="6"/>
      <dgm:spPr/>
    </dgm:pt>
    <dgm:pt modelId="{EDA0D5BC-8F9B-4B89-9198-B7239DF86799}" type="pres">
      <dgm:prSet presAssocID="{670ED40C-5FD3-454C-8039-D2CDEC8DB8F9}" presName="text_4" presStyleLbl="node1" presStyleIdx="3" presStyleCnt="6">
        <dgm:presLayoutVars>
          <dgm:bulletEnabled val="1"/>
        </dgm:presLayoutVars>
      </dgm:prSet>
      <dgm:spPr/>
    </dgm:pt>
    <dgm:pt modelId="{85A44D62-CAF3-44F8-9192-48C628EE44C5}" type="pres">
      <dgm:prSet presAssocID="{670ED40C-5FD3-454C-8039-D2CDEC8DB8F9}" presName="accent_4" presStyleCnt="0"/>
      <dgm:spPr/>
    </dgm:pt>
    <dgm:pt modelId="{DB93314E-82E8-4DB6-90CD-0CC9E2D1F3C5}" type="pres">
      <dgm:prSet presAssocID="{670ED40C-5FD3-454C-8039-D2CDEC8DB8F9}" presName="accentRepeatNode" presStyleLbl="solidFgAcc1" presStyleIdx="3" presStyleCnt="6"/>
      <dgm:spPr/>
    </dgm:pt>
    <dgm:pt modelId="{92986AE6-43CC-4901-81D0-CD3DBF030659}" type="pres">
      <dgm:prSet presAssocID="{DD21313C-E133-4635-A0AC-D031D54A9E80}" presName="text_5" presStyleLbl="node1" presStyleIdx="4" presStyleCnt="6">
        <dgm:presLayoutVars>
          <dgm:bulletEnabled val="1"/>
        </dgm:presLayoutVars>
      </dgm:prSet>
      <dgm:spPr/>
    </dgm:pt>
    <dgm:pt modelId="{60806807-CCB6-4E9F-ADAD-B7FA9F37334C}" type="pres">
      <dgm:prSet presAssocID="{DD21313C-E133-4635-A0AC-D031D54A9E80}" presName="accent_5" presStyleCnt="0"/>
      <dgm:spPr/>
    </dgm:pt>
    <dgm:pt modelId="{68B43EAE-8762-4005-964C-F5AB93086134}" type="pres">
      <dgm:prSet presAssocID="{DD21313C-E133-4635-A0AC-D031D54A9E80}" presName="accentRepeatNode" presStyleLbl="solidFgAcc1" presStyleIdx="4" presStyleCnt="6"/>
      <dgm:spPr/>
    </dgm:pt>
    <dgm:pt modelId="{BD1C8A07-C28A-4714-82F0-EA2263479B8B}" type="pres">
      <dgm:prSet presAssocID="{6D9D2D7E-BA5A-4605-9377-D9CB6EBE0529}" presName="text_6" presStyleLbl="node1" presStyleIdx="5" presStyleCnt="6">
        <dgm:presLayoutVars>
          <dgm:bulletEnabled val="1"/>
        </dgm:presLayoutVars>
      </dgm:prSet>
      <dgm:spPr/>
    </dgm:pt>
    <dgm:pt modelId="{E08C93E6-8306-496D-8ED2-3BE65BD39191}" type="pres">
      <dgm:prSet presAssocID="{6D9D2D7E-BA5A-4605-9377-D9CB6EBE0529}" presName="accent_6" presStyleCnt="0"/>
      <dgm:spPr/>
    </dgm:pt>
    <dgm:pt modelId="{F8B0CC09-DAE0-4E32-AE08-628D72CABA92}" type="pres">
      <dgm:prSet presAssocID="{6D9D2D7E-BA5A-4605-9377-D9CB6EBE0529}" presName="accentRepeatNode" presStyleLbl="solidFgAcc1" presStyleIdx="5" presStyleCnt="6"/>
      <dgm:spPr/>
    </dgm:pt>
  </dgm:ptLst>
  <dgm:cxnLst>
    <dgm:cxn modelId="{49B02020-C202-4651-9C63-278564E20206}" srcId="{98AE7893-6575-489F-AB43-3D51E0337311}" destId="{93045F3A-89F5-4883-B6FD-6E45746CD376}" srcOrd="1" destOrd="0" parTransId="{DD7E3C21-70E9-4EC9-B98A-FF5F5D5698EA}" sibTransId="{02872BEB-8C7B-4248-A053-85A8F44328D8}"/>
    <dgm:cxn modelId="{07220666-C3D5-4138-A110-BFF11DDABA62}" type="presOf" srcId="{6D9D2D7E-BA5A-4605-9377-D9CB6EBE0529}" destId="{BD1C8A07-C28A-4714-82F0-EA2263479B8B}" srcOrd="0" destOrd="0" presId="urn:microsoft.com/office/officeart/2008/layout/VerticalCurvedList"/>
    <dgm:cxn modelId="{5BA47A50-C80B-470B-9410-D2F5F087B8F4}" type="presOf" srcId="{4B9DFC27-544A-4823-8C85-6FCCC6BFFEFE}" destId="{4E419415-6EC7-4775-A7AD-8233217459D1}" srcOrd="0" destOrd="0" presId="urn:microsoft.com/office/officeart/2008/layout/VerticalCurvedList"/>
    <dgm:cxn modelId="{BD84F87A-0718-4FB1-B30D-8BE8A2BEDF21}" type="presOf" srcId="{670ED40C-5FD3-454C-8039-D2CDEC8DB8F9}" destId="{EDA0D5BC-8F9B-4B89-9198-B7239DF86799}" srcOrd="0" destOrd="0" presId="urn:microsoft.com/office/officeart/2008/layout/VerticalCurvedList"/>
    <dgm:cxn modelId="{8A2D0280-B38C-48DF-9795-CFE0C28EEAA6}" srcId="{98AE7893-6575-489F-AB43-3D51E0337311}" destId="{6D9D2D7E-BA5A-4605-9377-D9CB6EBE0529}" srcOrd="5" destOrd="0" parTransId="{2DF5BB0A-E4E9-49A1-97A4-EE71C29C5A7A}" sibTransId="{B8630478-FBCE-4F2A-9E3D-01B39730480B}"/>
    <dgm:cxn modelId="{165A7882-602B-45AE-A53E-4E55C522DCC3}" srcId="{98AE7893-6575-489F-AB43-3D51E0337311}" destId="{670ED40C-5FD3-454C-8039-D2CDEC8DB8F9}" srcOrd="3" destOrd="0" parTransId="{84354ADD-BC05-40E0-93EA-27A58C3C7F56}" sibTransId="{10BC408C-4C48-4216-BF44-64A39528C914}"/>
    <dgm:cxn modelId="{60D3B2A4-CA8F-4BD1-83CB-25EE96D32CDE}" type="presOf" srcId="{C5001EE8-5AD4-4B57-BF43-3D9EDD34CE08}" destId="{93206075-B470-43D6-BBBB-754D19A15286}" srcOrd="0" destOrd="0" presId="urn:microsoft.com/office/officeart/2008/layout/VerticalCurvedList"/>
    <dgm:cxn modelId="{7C655DA8-0D7B-49BB-B744-79D41D423A90}" srcId="{98AE7893-6575-489F-AB43-3D51E0337311}" destId="{4B9DFC27-544A-4823-8C85-6FCCC6BFFEFE}" srcOrd="2" destOrd="0" parTransId="{068444C1-66E5-4337-B9B9-C4E82899B139}" sibTransId="{B21E8F94-54B1-439C-9735-7827B508586C}"/>
    <dgm:cxn modelId="{930CACB7-E3C6-43BD-ABEB-5343BFD1927E}" srcId="{98AE7893-6575-489F-AB43-3D51E0337311}" destId="{DD21313C-E133-4635-A0AC-D031D54A9E80}" srcOrd="4" destOrd="0" parTransId="{588BEB47-C9EA-457A-BC57-F990F0331495}" sibTransId="{B4BC4AE8-8BDF-4D87-8860-8754982CF395}"/>
    <dgm:cxn modelId="{00AA9BD2-860F-4689-BD20-826FB926E424}" type="presOf" srcId="{98AE7893-6575-489F-AB43-3D51E0337311}" destId="{E285C2DC-CF84-48ED-B4DB-12DB18D7E791}" srcOrd="0" destOrd="0" presId="urn:microsoft.com/office/officeart/2008/layout/VerticalCurvedList"/>
    <dgm:cxn modelId="{F99F69E2-E75D-414F-B238-CEAE240CB8B2}" type="presOf" srcId="{5BF826CC-C93E-49EA-8046-8D9DE84A6CCC}" destId="{C7886F17-EAF7-45E7-ACC4-03096D69AEE0}" srcOrd="0" destOrd="0" presId="urn:microsoft.com/office/officeart/2008/layout/VerticalCurvedList"/>
    <dgm:cxn modelId="{C5321FEB-55E9-43DA-ACB8-6D3EB76ACA65}" srcId="{98AE7893-6575-489F-AB43-3D51E0337311}" destId="{C5001EE8-5AD4-4B57-BF43-3D9EDD34CE08}" srcOrd="0" destOrd="0" parTransId="{FF3FB72A-204D-4F3A-93AD-10247952E237}" sibTransId="{5BF826CC-C93E-49EA-8046-8D9DE84A6CCC}"/>
    <dgm:cxn modelId="{D2D7F5EC-0689-4C84-8246-1E0C6F8D008F}" type="presOf" srcId="{DD21313C-E133-4635-A0AC-D031D54A9E80}" destId="{92986AE6-43CC-4901-81D0-CD3DBF030659}" srcOrd="0" destOrd="0" presId="urn:microsoft.com/office/officeart/2008/layout/VerticalCurvedList"/>
    <dgm:cxn modelId="{F432E1F6-17A3-45AC-80AC-1038BF0C55F4}" type="presOf" srcId="{93045F3A-89F5-4883-B6FD-6E45746CD376}" destId="{45E0FBF8-CA06-4EB1-8854-EEDFFD83CC22}" srcOrd="0" destOrd="0" presId="urn:microsoft.com/office/officeart/2008/layout/VerticalCurvedList"/>
    <dgm:cxn modelId="{347B4933-FB85-4F93-9E8F-780A253C30A7}" type="presParOf" srcId="{E285C2DC-CF84-48ED-B4DB-12DB18D7E791}" destId="{3B8AAD67-40F3-4B40-A0FE-23FEA857AE52}" srcOrd="0" destOrd="0" presId="urn:microsoft.com/office/officeart/2008/layout/VerticalCurvedList"/>
    <dgm:cxn modelId="{9E803DF4-AFB2-41CD-B094-56CBF8491BEC}" type="presParOf" srcId="{3B8AAD67-40F3-4B40-A0FE-23FEA857AE52}" destId="{5A65070F-5EB1-4396-83B7-F20F99B0E823}" srcOrd="0" destOrd="0" presId="urn:microsoft.com/office/officeart/2008/layout/VerticalCurvedList"/>
    <dgm:cxn modelId="{BC7C5663-098F-4F2B-AAE0-EF482AB33144}" type="presParOf" srcId="{5A65070F-5EB1-4396-83B7-F20F99B0E823}" destId="{E3D36DED-6068-4233-A476-9B874A8073B6}" srcOrd="0" destOrd="0" presId="urn:microsoft.com/office/officeart/2008/layout/VerticalCurvedList"/>
    <dgm:cxn modelId="{C399F16B-0638-4BC0-86F0-E4DF30AA17C3}" type="presParOf" srcId="{5A65070F-5EB1-4396-83B7-F20F99B0E823}" destId="{C7886F17-EAF7-45E7-ACC4-03096D69AEE0}" srcOrd="1" destOrd="0" presId="urn:microsoft.com/office/officeart/2008/layout/VerticalCurvedList"/>
    <dgm:cxn modelId="{7D032ABC-122C-4DCE-933F-0A6ED461E4AC}" type="presParOf" srcId="{5A65070F-5EB1-4396-83B7-F20F99B0E823}" destId="{27741B45-FCAB-47D5-9DEC-9609D5970CD3}" srcOrd="2" destOrd="0" presId="urn:microsoft.com/office/officeart/2008/layout/VerticalCurvedList"/>
    <dgm:cxn modelId="{40C8EA8F-E682-419F-922B-1DE58AA21E08}" type="presParOf" srcId="{5A65070F-5EB1-4396-83B7-F20F99B0E823}" destId="{D5EE9D4A-093F-4E5C-AFD4-53E8A381F524}" srcOrd="3" destOrd="0" presId="urn:microsoft.com/office/officeart/2008/layout/VerticalCurvedList"/>
    <dgm:cxn modelId="{E8B34EAE-085C-43AE-93C1-2CEE331EDC6D}" type="presParOf" srcId="{3B8AAD67-40F3-4B40-A0FE-23FEA857AE52}" destId="{93206075-B470-43D6-BBBB-754D19A15286}" srcOrd="1" destOrd="0" presId="urn:microsoft.com/office/officeart/2008/layout/VerticalCurvedList"/>
    <dgm:cxn modelId="{6DC2BA03-B46C-49A5-9C05-5ADAE020289A}" type="presParOf" srcId="{3B8AAD67-40F3-4B40-A0FE-23FEA857AE52}" destId="{0781CCCD-3690-4F17-8719-79259E7A8939}" srcOrd="2" destOrd="0" presId="urn:microsoft.com/office/officeart/2008/layout/VerticalCurvedList"/>
    <dgm:cxn modelId="{DCEBC6E8-4AE1-4C64-8379-D8121DED0404}" type="presParOf" srcId="{0781CCCD-3690-4F17-8719-79259E7A8939}" destId="{BBB2D407-F44A-46EC-B34D-54117F02DF01}" srcOrd="0" destOrd="0" presId="urn:microsoft.com/office/officeart/2008/layout/VerticalCurvedList"/>
    <dgm:cxn modelId="{DF64C124-2610-4799-807A-AAE2CB2DC982}" type="presParOf" srcId="{3B8AAD67-40F3-4B40-A0FE-23FEA857AE52}" destId="{45E0FBF8-CA06-4EB1-8854-EEDFFD83CC22}" srcOrd="3" destOrd="0" presId="urn:microsoft.com/office/officeart/2008/layout/VerticalCurvedList"/>
    <dgm:cxn modelId="{CF667AD1-A075-4FE3-9E37-B963912D835C}" type="presParOf" srcId="{3B8AAD67-40F3-4B40-A0FE-23FEA857AE52}" destId="{7C8EDD95-8201-478D-93D0-9EDC21FBB0BD}" srcOrd="4" destOrd="0" presId="urn:microsoft.com/office/officeart/2008/layout/VerticalCurvedList"/>
    <dgm:cxn modelId="{11F30DB4-FEF4-459F-B33A-61E76A51E66E}" type="presParOf" srcId="{7C8EDD95-8201-478D-93D0-9EDC21FBB0BD}" destId="{7287B968-7814-44A0-9E44-5147BF3C4A78}" srcOrd="0" destOrd="0" presId="urn:microsoft.com/office/officeart/2008/layout/VerticalCurvedList"/>
    <dgm:cxn modelId="{1EE776D9-F23A-441B-8941-2790C00531CF}" type="presParOf" srcId="{3B8AAD67-40F3-4B40-A0FE-23FEA857AE52}" destId="{4E419415-6EC7-4775-A7AD-8233217459D1}" srcOrd="5" destOrd="0" presId="urn:microsoft.com/office/officeart/2008/layout/VerticalCurvedList"/>
    <dgm:cxn modelId="{669AFDB0-2CD8-40B7-B0EC-3D3C081356A7}" type="presParOf" srcId="{3B8AAD67-40F3-4B40-A0FE-23FEA857AE52}" destId="{48A90219-2F75-4B3F-9C28-A43BB7249716}" srcOrd="6" destOrd="0" presId="urn:microsoft.com/office/officeart/2008/layout/VerticalCurvedList"/>
    <dgm:cxn modelId="{42688080-64E8-4A00-8321-63E237D607FD}" type="presParOf" srcId="{48A90219-2F75-4B3F-9C28-A43BB7249716}" destId="{2A63C21A-734E-4513-B946-0B48080C0BBB}" srcOrd="0" destOrd="0" presId="urn:microsoft.com/office/officeart/2008/layout/VerticalCurvedList"/>
    <dgm:cxn modelId="{6DC4F46B-F420-410E-85BE-C53AD45D6283}" type="presParOf" srcId="{3B8AAD67-40F3-4B40-A0FE-23FEA857AE52}" destId="{EDA0D5BC-8F9B-4B89-9198-B7239DF86799}" srcOrd="7" destOrd="0" presId="urn:microsoft.com/office/officeart/2008/layout/VerticalCurvedList"/>
    <dgm:cxn modelId="{DC244649-F541-403D-A1BE-D840D363D991}" type="presParOf" srcId="{3B8AAD67-40F3-4B40-A0FE-23FEA857AE52}" destId="{85A44D62-CAF3-44F8-9192-48C628EE44C5}" srcOrd="8" destOrd="0" presId="urn:microsoft.com/office/officeart/2008/layout/VerticalCurvedList"/>
    <dgm:cxn modelId="{D4A335AC-7CF6-4357-8BD2-0778853BF9D1}" type="presParOf" srcId="{85A44D62-CAF3-44F8-9192-48C628EE44C5}" destId="{DB93314E-82E8-4DB6-90CD-0CC9E2D1F3C5}" srcOrd="0" destOrd="0" presId="urn:microsoft.com/office/officeart/2008/layout/VerticalCurvedList"/>
    <dgm:cxn modelId="{BFA13CC9-DEF3-4E08-9FFC-A563FD29C861}" type="presParOf" srcId="{3B8AAD67-40F3-4B40-A0FE-23FEA857AE52}" destId="{92986AE6-43CC-4901-81D0-CD3DBF030659}" srcOrd="9" destOrd="0" presId="urn:microsoft.com/office/officeart/2008/layout/VerticalCurvedList"/>
    <dgm:cxn modelId="{CAFAF8B1-17F7-4F63-80A6-8587B3A78CC1}" type="presParOf" srcId="{3B8AAD67-40F3-4B40-A0FE-23FEA857AE52}" destId="{60806807-CCB6-4E9F-ADAD-B7FA9F37334C}" srcOrd="10" destOrd="0" presId="urn:microsoft.com/office/officeart/2008/layout/VerticalCurvedList"/>
    <dgm:cxn modelId="{5DFE6590-F91A-4FF4-9333-72B406A69039}" type="presParOf" srcId="{60806807-CCB6-4E9F-ADAD-B7FA9F37334C}" destId="{68B43EAE-8762-4005-964C-F5AB93086134}" srcOrd="0" destOrd="0" presId="urn:microsoft.com/office/officeart/2008/layout/VerticalCurvedList"/>
    <dgm:cxn modelId="{C408B704-1934-43C5-BDC0-7FD49F4C68FF}" type="presParOf" srcId="{3B8AAD67-40F3-4B40-A0FE-23FEA857AE52}" destId="{BD1C8A07-C28A-4714-82F0-EA2263479B8B}" srcOrd="11" destOrd="0" presId="urn:microsoft.com/office/officeart/2008/layout/VerticalCurvedList"/>
    <dgm:cxn modelId="{CAFB55CD-1C47-4810-BABA-8FC0B7854CB4}" type="presParOf" srcId="{3B8AAD67-40F3-4B40-A0FE-23FEA857AE52}" destId="{E08C93E6-8306-496D-8ED2-3BE65BD39191}" srcOrd="12" destOrd="0" presId="urn:microsoft.com/office/officeart/2008/layout/VerticalCurvedList"/>
    <dgm:cxn modelId="{8416A130-BCE4-4CCB-AE1D-75DBB5C58088}" type="presParOf" srcId="{E08C93E6-8306-496D-8ED2-3BE65BD39191}" destId="{F8B0CC09-DAE0-4E32-AE08-628D72CABA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86F17-EAF7-45E7-ACC4-03096D69AEE0}">
      <dsp:nvSpPr>
        <dsp:cNvPr id="0" name=""/>
        <dsp:cNvSpPr/>
      </dsp:nvSpPr>
      <dsp:spPr>
        <a:xfrm>
          <a:off x="-4584456" y="-702906"/>
          <a:ext cx="5461080" cy="5461080"/>
        </a:xfrm>
        <a:prstGeom prst="blockArc">
          <a:avLst>
            <a:gd name="adj1" fmla="val 18900000"/>
            <a:gd name="adj2" fmla="val 2700000"/>
            <a:gd name="adj3" fmla="val 39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06075-B470-43D6-BBBB-754D19A15286}">
      <dsp:nvSpPr>
        <dsp:cNvPr id="0" name=""/>
        <dsp:cNvSpPr/>
      </dsp:nvSpPr>
      <dsp:spPr>
        <a:xfrm>
          <a:off x="327363" y="213550"/>
          <a:ext cx="3474022" cy="4269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Invoke-Build</a:t>
          </a:r>
        </a:p>
      </dsp:txBody>
      <dsp:txXfrm>
        <a:off x="327363" y="213550"/>
        <a:ext cx="3474022" cy="426938"/>
      </dsp:txXfrm>
    </dsp:sp>
    <dsp:sp modelId="{BBB2D407-F44A-46EC-B34D-54117F02DF01}">
      <dsp:nvSpPr>
        <dsp:cNvPr id="0" name=""/>
        <dsp:cNvSpPr/>
      </dsp:nvSpPr>
      <dsp:spPr>
        <a:xfrm>
          <a:off x="60526" y="160183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0FBF8-CA06-4EB1-8854-EEDFFD83CC22}">
      <dsp:nvSpPr>
        <dsp:cNvPr id="0" name=""/>
        <dsp:cNvSpPr/>
      </dsp:nvSpPr>
      <dsp:spPr>
        <a:xfrm>
          <a:off x="678549" y="853877"/>
          <a:ext cx="3122836" cy="426938"/>
        </a:xfrm>
        <a:prstGeom prst="rect">
          <a:avLst/>
        </a:prstGeom>
        <a:solidFill>
          <a:schemeClr val="accent2">
            <a:hueOff val="381558"/>
            <a:satOff val="-8706"/>
            <a:lumOff val="3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Psake</a:t>
          </a:r>
        </a:p>
      </dsp:txBody>
      <dsp:txXfrm>
        <a:off x="678549" y="853877"/>
        <a:ext cx="3122836" cy="426938"/>
      </dsp:txXfrm>
    </dsp:sp>
    <dsp:sp modelId="{7287B968-7814-44A0-9E44-5147BF3C4A78}">
      <dsp:nvSpPr>
        <dsp:cNvPr id="0" name=""/>
        <dsp:cNvSpPr/>
      </dsp:nvSpPr>
      <dsp:spPr>
        <a:xfrm>
          <a:off x="411712" y="800509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81558"/>
              <a:satOff val="-8706"/>
              <a:lumOff val="3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19415-6EC7-4775-A7AD-8233217459D1}">
      <dsp:nvSpPr>
        <dsp:cNvPr id="0" name=""/>
        <dsp:cNvSpPr/>
      </dsp:nvSpPr>
      <dsp:spPr>
        <a:xfrm>
          <a:off x="839137" y="1494204"/>
          <a:ext cx="2962247" cy="426938"/>
        </a:xfrm>
        <a:prstGeom prst="rect">
          <a:avLst/>
        </a:prstGeom>
        <a:solidFill>
          <a:schemeClr val="accent2">
            <a:hueOff val="763116"/>
            <a:satOff val="-17411"/>
            <a:lumOff val="6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Plaster</a:t>
          </a:r>
        </a:p>
      </dsp:txBody>
      <dsp:txXfrm>
        <a:off x="839137" y="1494204"/>
        <a:ext cx="2962247" cy="426938"/>
      </dsp:txXfrm>
    </dsp:sp>
    <dsp:sp modelId="{2A63C21A-734E-4513-B946-0B48080C0BBB}">
      <dsp:nvSpPr>
        <dsp:cNvPr id="0" name=""/>
        <dsp:cNvSpPr/>
      </dsp:nvSpPr>
      <dsp:spPr>
        <a:xfrm>
          <a:off x="572301" y="1440836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63116"/>
              <a:satOff val="-17411"/>
              <a:lumOff val="6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0D5BC-8F9B-4B89-9198-B7239DF86799}">
      <dsp:nvSpPr>
        <dsp:cNvPr id="0" name=""/>
        <dsp:cNvSpPr/>
      </dsp:nvSpPr>
      <dsp:spPr>
        <a:xfrm>
          <a:off x="839137" y="2134125"/>
          <a:ext cx="2962247" cy="426938"/>
        </a:xfrm>
        <a:prstGeom prst="rect">
          <a:avLst/>
        </a:prstGeom>
        <a:solidFill>
          <a:schemeClr val="accent2">
            <a:hueOff val="1144674"/>
            <a:satOff val="-26117"/>
            <a:lumOff val="9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Platyps</a:t>
          </a:r>
          <a:endParaRPr lang="en-US" sz="2300" kern="1200" dirty="0"/>
        </a:p>
      </dsp:txBody>
      <dsp:txXfrm>
        <a:off x="839137" y="2134125"/>
        <a:ext cx="2962247" cy="426938"/>
      </dsp:txXfrm>
    </dsp:sp>
    <dsp:sp modelId="{DB93314E-82E8-4DB6-90CD-0CC9E2D1F3C5}">
      <dsp:nvSpPr>
        <dsp:cNvPr id="0" name=""/>
        <dsp:cNvSpPr/>
      </dsp:nvSpPr>
      <dsp:spPr>
        <a:xfrm>
          <a:off x="572301" y="2080758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44674"/>
              <a:satOff val="-26117"/>
              <a:lumOff val="9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86AE6-43CC-4901-81D0-CD3DBF030659}">
      <dsp:nvSpPr>
        <dsp:cNvPr id="0" name=""/>
        <dsp:cNvSpPr/>
      </dsp:nvSpPr>
      <dsp:spPr>
        <a:xfrm>
          <a:off x="678549" y="2774452"/>
          <a:ext cx="3122836" cy="426938"/>
        </a:xfrm>
        <a:prstGeom prst="rect">
          <a:avLst/>
        </a:prstGeom>
        <a:solidFill>
          <a:schemeClr val="accent2">
            <a:hueOff val="1526231"/>
            <a:satOff val="-34822"/>
            <a:lumOff val="12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Configuration</a:t>
          </a:r>
        </a:p>
      </dsp:txBody>
      <dsp:txXfrm>
        <a:off x="678549" y="2774452"/>
        <a:ext cx="3122836" cy="426938"/>
      </dsp:txXfrm>
    </dsp:sp>
    <dsp:sp modelId="{68B43EAE-8762-4005-964C-F5AB93086134}">
      <dsp:nvSpPr>
        <dsp:cNvPr id="0" name=""/>
        <dsp:cNvSpPr/>
      </dsp:nvSpPr>
      <dsp:spPr>
        <a:xfrm>
          <a:off x="411712" y="2721084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26231"/>
              <a:satOff val="-34822"/>
              <a:lumOff val="12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C8A07-C28A-4714-82F0-EA2263479B8B}">
      <dsp:nvSpPr>
        <dsp:cNvPr id="0" name=""/>
        <dsp:cNvSpPr/>
      </dsp:nvSpPr>
      <dsp:spPr>
        <a:xfrm>
          <a:off x="327363" y="3414778"/>
          <a:ext cx="3474022" cy="426938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88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PSDepend</a:t>
          </a:r>
          <a:endParaRPr lang="en-US" sz="2300" kern="1200" dirty="0"/>
        </a:p>
      </dsp:txBody>
      <dsp:txXfrm>
        <a:off x="327363" y="3414778"/>
        <a:ext cx="3474022" cy="426938"/>
      </dsp:txXfrm>
    </dsp:sp>
    <dsp:sp modelId="{F8B0CC09-DAE0-4E32-AE08-628D72CABA92}">
      <dsp:nvSpPr>
        <dsp:cNvPr id="0" name=""/>
        <dsp:cNvSpPr/>
      </dsp:nvSpPr>
      <dsp:spPr>
        <a:xfrm>
          <a:off x="60526" y="3361411"/>
          <a:ext cx="533673" cy="533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Microsoft HQ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88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PSSA rules for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Formatting and style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Obsolescence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Pester works on Linux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Xplat</a:t>
            </a:r>
            <a:r>
              <a:rPr lang="en-US"/>
              <a:t>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7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Tons of platforms</a:t>
            </a:r>
          </a:p>
          <a:p>
            <a:pPr lvl="1"/>
            <a:r>
              <a:rPr lang="en-US" dirty="0"/>
              <a:t>Azure DevOps</a:t>
            </a:r>
          </a:p>
          <a:p>
            <a:pPr lvl="1"/>
            <a:r>
              <a:rPr lang="en-US" dirty="0"/>
              <a:t>GitHub Actions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22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48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4F0B4B-3DCA-4B61-9618-7E8FD3FF0919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400DA0-4FC2-41C8-B04F-E73EA867F4F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1AB46D-D9E2-428A-AA53-F2C473350413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426905"/>
            <a:ext cx="3121486" cy="9233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651656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98324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751C-B552-4F09-A528-559FF2CA27A0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25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50DF-73ED-4EF7-AE74-A729378288B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1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B80F1AE2-51DB-48D0-8BEB-ADEC73C8D63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51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65FC-6F01-48A0-8DF7-2A755FD8C2C4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7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2A80-2AE5-4D0E-A3F8-EB3E66C0CB9E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71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65C9-9C55-4F0A-9C31-1F1011FD2637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54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1A64-1C26-4274-9FDE-54B1D433B5A7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3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1D1D-F1E0-432C-9402-1297A0BDC3CA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ABA5-2D14-4769-A7EF-AAB62796D912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78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BC80-F5CF-4CD8-A03F-C198924D5411}" type="datetime1">
              <a:rPr lang="en-US" smtClean="0"/>
              <a:t>1/20/2020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8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BA3-3038-48C6-A41B-7457A7E52BF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3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4F9-6E5B-42B8-9ED3-E3DAE50E078A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5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426906"/>
            <a:ext cx="3121486" cy="9233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7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496478" indent="0">
              <a:buNone/>
              <a:defRPr/>
            </a:lvl4pPr>
            <a:lvl5pPr marL="64173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3863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3F99B9-F807-458D-AFAA-76851527FF4F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5C12F5-62DF-4A89-977E-FD969896282A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B20F09-AA08-413D-9629-88354C9B6722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EBB4B6-67CA-485E-AA9E-23D8BB88A003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321656-988C-4BAD-82FE-6E23FC604849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6E4196-707A-4B4F-8B72-495E2BDBEED3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F86C78-39C6-4483-99CF-9E96CF493F78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AE8A6-592D-4B7A-9FD5-1E5A022CB01B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F58C1651-A3ED-465C-8633-0EAE98E0964C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@MrThomasRayner      #DeliveryConf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2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microsoft.com/office/2007/relationships/hdphoto" Target="../media/hdphoto3.wdp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microsoft.com/office/2007/relationships/hdphoto" Target="../media/hdphoto2.wdp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2.wdp"/><Relationship Id="rId7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microsoft.com/office/2007/relationships/hdphoto" Target="../media/hdphoto3.wdp"/><Relationship Id="rId9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3.pn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2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microsoft.com/office/2007/relationships/hdphoto" Target="../media/hdphoto2.wdp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12.svg"/><Relationship Id="rId2" Type="http://schemas.openxmlformats.org/officeDocument/2006/relationships/image" Target="../media/image5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openxmlformats.org/officeDocument/2006/relationships/image" Target="../media/image3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F4AC-55CA-45A7-9859-3181B243E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/>
          <a:lstStyle/>
          <a:p>
            <a:r>
              <a:rPr lang="en-US" sz="6600" dirty="0"/>
              <a:t>CI/CD for PowerShell That Isn’t a Mess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B6F30-82FA-4BBA-8233-F1CFD7BCD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/>
          <a:lstStyle/>
          <a:p>
            <a:r>
              <a:rPr lang="en-US" dirty="0"/>
              <a:t>Thomas Rayner</a:t>
            </a:r>
          </a:p>
        </p:txBody>
      </p:sp>
    </p:spTree>
    <p:extLst>
      <p:ext uri="{BB962C8B-B14F-4D97-AF65-F5344CB8AC3E}">
        <p14:creationId xmlns:p14="http://schemas.microsoft.com/office/powerpoint/2010/main" val="254321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776" y="1259676"/>
            <a:ext cx="2624148" cy="2624144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600" y="1398500"/>
            <a:ext cx="2346500" cy="2346496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7CE3F-88D3-4FA9-8997-5556EC27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8" y="1782646"/>
            <a:ext cx="1980485" cy="1578205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Build Stuff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26708" y="2541494"/>
            <a:ext cx="2743200" cy="60512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06327-4C41-455D-8DCB-DFC59663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7" name="Rectangle 6" descr="Questions">
            <a:extLst>
              <a:ext uri="{FF2B5EF4-FFF2-40B4-BE49-F238E27FC236}">
                <a16:creationId xmlns:a16="http://schemas.microsoft.com/office/drawing/2014/main" id="{3245DFE1-EBD7-4C79-86BC-9B822F55639A}"/>
              </a:ext>
            </a:extLst>
          </p:cNvPr>
          <p:cNvSpPr/>
          <p:nvPr/>
        </p:nvSpPr>
        <p:spPr>
          <a:xfrm>
            <a:off x="5135545" y="697034"/>
            <a:ext cx="749882" cy="74988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CFA03F-AFA7-423B-AD30-9592E9798113}"/>
              </a:ext>
            </a:extLst>
          </p:cNvPr>
          <p:cNvSpPr/>
          <p:nvPr/>
        </p:nvSpPr>
        <p:spPr>
          <a:xfrm>
            <a:off x="4677284" y="1696886"/>
            <a:ext cx="1666406" cy="666562"/>
          </a:xfrm>
          <a:custGeom>
            <a:avLst/>
            <a:gdLst>
              <a:gd name="connsiteX0" fmla="*/ 0 w 1666406"/>
              <a:gd name="connsiteY0" fmla="*/ 0 h 666562"/>
              <a:gd name="connsiteX1" fmla="*/ 1666406 w 1666406"/>
              <a:gd name="connsiteY1" fmla="*/ 0 h 666562"/>
              <a:gd name="connsiteX2" fmla="*/ 1666406 w 1666406"/>
              <a:gd name="connsiteY2" fmla="*/ 666562 h 666562"/>
              <a:gd name="connsiteX3" fmla="*/ 0 w 1666406"/>
              <a:gd name="connsiteY3" fmla="*/ 666562 h 666562"/>
              <a:gd name="connsiteX4" fmla="*/ 0 w 1666406"/>
              <a:gd name="connsiteY4" fmla="*/ 0 h 6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406" h="666562">
                <a:moveTo>
                  <a:pt x="0" y="0"/>
                </a:moveTo>
                <a:lnTo>
                  <a:pt x="1666406" y="0"/>
                </a:lnTo>
                <a:lnTo>
                  <a:pt x="1666406" y="666562"/>
                </a:lnTo>
                <a:lnTo>
                  <a:pt x="0" y="6665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I thought PowerShell was interpreted, not compiled?</a:t>
            </a:r>
          </a:p>
        </p:txBody>
      </p:sp>
      <p:sp>
        <p:nvSpPr>
          <p:cNvPr id="9" name="Rectangle 8" descr="Open folder">
            <a:extLst>
              <a:ext uri="{FF2B5EF4-FFF2-40B4-BE49-F238E27FC236}">
                <a16:creationId xmlns:a16="http://schemas.microsoft.com/office/drawing/2014/main" id="{0C9D0C6B-B3C2-4414-B59E-6CB3517890A0}"/>
              </a:ext>
            </a:extLst>
          </p:cNvPr>
          <p:cNvSpPr/>
          <p:nvPr/>
        </p:nvSpPr>
        <p:spPr>
          <a:xfrm>
            <a:off x="7093573" y="697034"/>
            <a:ext cx="749882" cy="74988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635930"/>
              <a:satOff val="-14509"/>
              <a:lumOff val="536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95315C-D0EA-4DF3-9C05-00B0D7646330}"/>
              </a:ext>
            </a:extLst>
          </p:cNvPr>
          <p:cNvSpPr/>
          <p:nvPr/>
        </p:nvSpPr>
        <p:spPr>
          <a:xfrm>
            <a:off x="6635311" y="1696886"/>
            <a:ext cx="1666406" cy="666562"/>
          </a:xfrm>
          <a:custGeom>
            <a:avLst/>
            <a:gdLst>
              <a:gd name="connsiteX0" fmla="*/ 0 w 1666406"/>
              <a:gd name="connsiteY0" fmla="*/ 0 h 666562"/>
              <a:gd name="connsiteX1" fmla="*/ 1666406 w 1666406"/>
              <a:gd name="connsiteY1" fmla="*/ 0 h 666562"/>
              <a:gd name="connsiteX2" fmla="*/ 1666406 w 1666406"/>
              <a:gd name="connsiteY2" fmla="*/ 666562 h 666562"/>
              <a:gd name="connsiteX3" fmla="*/ 0 w 1666406"/>
              <a:gd name="connsiteY3" fmla="*/ 666562 h 666562"/>
              <a:gd name="connsiteX4" fmla="*/ 0 w 1666406"/>
              <a:gd name="connsiteY4" fmla="*/ 0 h 6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406" h="666562">
                <a:moveTo>
                  <a:pt x="0" y="0"/>
                </a:moveTo>
                <a:lnTo>
                  <a:pt x="1666406" y="0"/>
                </a:lnTo>
                <a:lnTo>
                  <a:pt x="1666406" y="666562"/>
                </a:lnTo>
                <a:lnTo>
                  <a:pt x="0" y="6665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Modules</a:t>
            </a:r>
          </a:p>
        </p:txBody>
      </p:sp>
      <p:sp>
        <p:nvSpPr>
          <p:cNvPr id="12" name="Rectangle 11" descr="Upward trend">
            <a:extLst>
              <a:ext uri="{FF2B5EF4-FFF2-40B4-BE49-F238E27FC236}">
                <a16:creationId xmlns:a16="http://schemas.microsoft.com/office/drawing/2014/main" id="{B01800DC-04FE-4DDB-92FF-E365EE40690C}"/>
              </a:ext>
            </a:extLst>
          </p:cNvPr>
          <p:cNvSpPr/>
          <p:nvPr/>
        </p:nvSpPr>
        <p:spPr>
          <a:xfrm>
            <a:off x="5135545" y="2780050"/>
            <a:ext cx="749882" cy="749882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1271860"/>
              <a:satOff val="-29019"/>
              <a:lumOff val="10719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BD1F855-F64E-4DA8-9E77-5DB05BA11DCA}"/>
              </a:ext>
            </a:extLst>
          </p:cNvPr>
          <p:cNvSpPr/>
          <p:nvPr/>
        </p:nvSpPr>
        <p:spPr>
          <a:xfrm>
            <a:off x="4677284" y="3779902"/>
            <a:ext cx="1666406" cy="666562"/>
          </a:xfrm>
          <a:custGeom>
            <a:avLst/>
            <a:gdLst>
              <a:gd name="connsiteX0" fmla="*/ 0 w 1666406"/>
              <a:gd name="connsiteY0" fmla="*/ 0 h 666562"/>
              <a:gd name="connsiteX1" fmla="*/ 1666406 w 1666406"/>
              <a:gd name="connsiteY1" fmla="*/ 0 h 666562"/>
              <a:gd name="connsiteX2" fmla="*/ 1666406 w 1666406"/>
              <a:gd name="connsiteY2" fmla="*/ 666562 h 666562"/>
              <a:gd name="connsiteX3" fmla="*/ 0 w 1666406"/>
              <a:gd name="connsiteY3" fmla="*/ 666562 h 666562"/>
              <a:gd name="connsiteX4" fmla="*/ 0 w 1666406"/>
              <a:gd name="connsiteY4" fmla="*/ 0 h 6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406" h="666562">
                <a:moveTo>
                  <a:pt x="0" y="0"/>
                </a:moveTo>
                <a:lnTo>
                  <a:pt x="1666406" y="0"/>
                </a:lnTo>
                <a:lnTo>
                  <a:pt x="1666406" y="666562"/>
                </a:lnTo>
                <a:lnTo>
                  <a:pt x="0" y="6665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Performance counts</a:t>
            </a:r>
          </a:p>
        </p:txBody>
      </p:sp>
      <p:sp>
        <p:nvSpPr>
          <p:cNvPr id="16" name="Rectangle 15" descr="Rocket">
            <a:extLst>
              <a:ext uri="{FF2B5EF4-FFF2-40B4-BE49-F238E27FC236}">
                <a16:creationId xmlns:a16="http://schemas.microsoft.com/office/drawing/2014/main" id="{95FA0155-8F64-47B8-AEB2-BF6B6241FB41}"/>
              </a:ext>
            </a:extLst>
          </p:cNvPr>
          <p:cNvSpPr/>
          <p:nvPr/>
        </p:nvSpPr>
        <p:spPr>
          <a:xfrm>
            <a:off x="7093573" y="2780050"/>
            <a:ext cx="749882" cy="749882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1907789"/>
              <a:satOff val="-43528"/>
              <a:lumOff val="16079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19BE70-8121-4FD4-BF49-8C675E40E068}"/>
              </a:ext>
            </a:extLst>
          </p:cNvPr>
          <p:cNvSpPr/>
          <p:nvPr/>
        </p:nvSpPr>
        <p:spPr>
          <a:xfrm>
            <a:off x="6635311" y="3779902"/>
            <a:ext cx="1666406" cy="666562"/>
          </a:xfrm>
          <a:custGeom>
            <a:avLst/>
            <a:gdLst>
              <a:gd name="connsiteX0" fmla="*/ 0 w 1666406"/>
              <a:gd name="connsiteY0" fmla="*/ 0 h 666562"/>
              <a:gd name="connsiteX1" fmla="*/ 1666406 w 1666406"/>
              <a:gd name="connsiteY1" fmla="*/ 0 h 666562"/>
              <a:gd name="connsiteX2" fmla="*/ 1666406 w 1666406"/>
              <a:gd name="connsiteY2" fmla="*/ 666562 h 666562"/>
              <a:gd name="connsiteX3" fmla="*/ 0 w 1666406"/>
              <a:gd name="connsiteY3" fmla="*/ 666562 h 666562"/>
              <a:gd name="connsiteX4" fmla="*/ 0 w 1666406"/>
              <a:gd name="connsiteY4" fmla="*/ 0 h 66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406" h="666562">
                <a:moveTo>
                  <a:pt x="0" y="0"/>
                </a:moveTo>
                <a:lnTo>
                  <a:pt x="1666406" y="0"/>
                </a:lnTo>
                <a:lnTo>
                  <a:pt x="1666406" y="666562"/>
                </a:lnTo>
                <a:lnTo>
                  <a:pt x="0" y="6665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Assembling deployable artifacts</a:t>
            </a:r>
          </a:p>
        </p:txBody>
      </p:sp>
      <p:pic>
        <p:nvPicPr>
          <p:cNvPr id="20" name="Graphic 19" descr="Cloud">
            <a:extLst>
              <a:ext uri="{FF2B5EF4-FFF2-40B4-BE49-F238E27FC236}">
                <a16:creationId xmlns:a16="http://schemas.microsoft.com/office/drawing/2014/main" id="{A62E4201-1FF1-48D2-B800-528F465128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3358737">
            <a:off x="6606658" y="31415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33333E-6 -1.60494E-6 L 0.23333 -0.39475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-1975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EA26-F31F-4B70-94BB-A373583A7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 dirty="0"/>
              <a:t>Test Stuff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61586-EB69-4F79-9612-BCA8C3E8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2440B5-7C5B-4C5D-AE9E-84771C719FEC}"/>
              </a:ext>
            </a:extLst>
          </p:cNvPr>
          <p:cNvSpPr/>
          <p:nvPr/>
        </p:nvSpPr>
        <p:spPr>
          <a:xfrm>
            <a:off x="642617" y="3173303"/>
            <a:ext cx="2088783" cy="519663"/>
          </a:xfrm>
          <a:custGeom>
            <a:avLst/>
            <a:gdLst>
              <a:gd name="connsiteX0" fmla="*/ 0 w 3464425"/>
              <a:gd name="connsiteY0" fmla="*/ 0 h 519663"/>
              <a:gd name="connsiteX1" fmla="*/ 3464425 w 3464425"/>
              <a:gd name="connsiteY1" fmla="*/ 0 h 519663"/>
              <a:gd name="connsiteX2" fmla="*/ 3464425 w 3464425"/>
              <a:gd name="connsiteY2" fmla="*/ 519663 h 519663"/>
              <a:gd name="connsiteX3" fmla="*/ 0 w 3464425"/>
              <a:gd name="connsiteY3" fmla="*/ 519663 h 519663"/>
              <a:gd name="connsiteX4" fmla="*/ 0 w 3464425"/>
              <a:gd name="connsiteY4" fmla="*/ 0 h 51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519663">
                <a:moveTo>
                  <a:pt x="0" y="0"/>
                </a:moveTo>
                <a:lnTo>
                  <a:pt x="3464425" y="0"/>
                </a:lnTo>
                <a:lnTo>
                  <a:pt x="3464425" y="519663"/>
                </a:lnTo>
                <a:lnTo>
                  <a:pt x="0" y="5196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kern="1200" dirty="0"/>
              <a:t>PSScriptAnalyzer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5D54CE-6C6F-4841-A00B-C670491F5395}"/>
              </a:ext>
            </a:extLst>
          </p:cNvPr>
          <p:cNvSpPr/>
          <p:nvPr/>
        </p:nvSpPr>
        <p:spPr>
          <a:xfrm>
            <a:off x="-21412" y="3514258"/>
            <a:ext cx="3464425" cy="790613"/>
          </a:xfrm>
          <a:custGeom>
            <a:avLst/>
            <a:gdLst>
              <a:gd name="connsiteX0" fmla="*/ 0 w 3464425"/>
              <a:gd name="connsiteY0" fmla="*/ 0 h 790613"/>
              <a:gd name="connsiteX1" fmla="*/ 3464425 w 3464425"/>
              <a:gd name="connsiteY1" fmla="*/ 0 h 790613"/>
              <a:gd name="connsiteX2" fmla="*/ 3464425 w 3464425"/>
              <a:gd name="connsiteY2" fmla="*/ 790613 h 790613"/>
              <a:gd name="connsiteX3" fmla="*/ 0 w 3464425"/>
              <a:gd name="connsiteY3" fmla="*/ 790613 h 790613"/>
              <a:gd name="connsiteX4" fmla="*/ 0 w 3464425"/>
              <a:gd name="connsiteY4" fmla="*/ 0 h 7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790613">
                <a:moveTo>
                  <a:pt x="0" y="0"/>
                </a:moveTo>
                <a:lnTo>
                  <a:pt x="3464425" y="0"/>
                </a:lnTo>
                <a:lnTo>
                  <a:pt x="3464425" y="790613"/>
                </a:lnTo>
                <a:lnTo>
                  <a:pt x="0" y="7906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Static code analysis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github.com/powershell/psscriptanalyzer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35F4CA-B820-4F64-A6FF-1DE36038665C}"/>
              </a:ext>
            </a:extLst>
          </p:cNvPr>
          <p:cNvSpPr/>
          <p:nvPr/>
        </p:nvSpPr>
        <p:spPr>
          <a:xfrm>
            <a:off x="6013375" y="3105326"/>
            <a:ext cx="3464425" cy="519663"/>
          </a:xfrm>
          <a:custGeom>
            <a:avLst/>
            <a:gdLst>
              <a:gd name="connsiteX0" fmla="*/ 0 w 3464425"/>
              <a:gd name="connsiteY0" fmla="*/ 0 h 519663"/>
              <a:gd name="connsiteX1" fmla="*/ 3464425 w 3464425"/>
              <a:gd name="connsiteY1" fmla="*/ 0 h 519663"/>
              <a:gd name="connsiteX2" fmla="*/ 3464425 w 3464425"/>
              <a:gd name="connsiteY2" fmla="*/ 519663 h 519663"/>
              <a:gd name="connsiteX3" fmla="*/ 0 w 3464425"/>
              <a:gd name="connsiteY3" fmla="*/ 519663 h 519663"/>
              <a:gd name="connsiteX4" fmla="*/ 0 w 3464425"/>
              <a:gd name="connsiteY4" fmla="*/ 0 h 51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519663">
                <a:moveTo>
                  <a:pt x="0" y="0"/>
                </a:moveTo>
                <a:lnTo>
                  <a:pt x="3464425" y="0"/>
                </a:lnTo>
                <a:lnTo>
                  <a:pt x="3464425" y="519663"/>
                </a:lnTo>
                <a:lnTo>
                  <a:pt x="0" y="5196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kern="1200" dirty="0"/>
              <a:t>Pester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5F1DFC-9DEA-4196-A1F4-C32D7A1FE93B}"/>
              </a:ext>
            </a:extLst>
          </p:cNvPr>
          <p:cNvSpPr/>
          <p:nvPr/>
        </p:nvSpPr>
        <p:spPr>
          <a:xfrm>
            <a:off x="5993352" y="3466144"/>
            <a:ext cx="3464425" cy="790613"/>
          </a:xfrm>
          <a:custGeom>
            <a:avLst/>
            <a:gdLst>
              <a:gd name="connsiteX0" fmla="*/ 0 w 3464425"/>
              <a:gd name="connsiteY0" fmla="*/ 0 h 790613"/>
              <a:gd name="connsiteX1" fmla="*/ 3464425 w 3464425"/>
              <a:gd name="connsiteY1" fmla="*/ 0 h 790613"/>
              <a:gd name="connsiteX2" fmla="*/ 3464425 w 3464425"/>
              <a:gd name="connsiteY2" fmla="*/ 790613 h 790613"/>
              <a:gd name="connsiteX3" fmla="*/ 0 w 3464425"/>
              <a:gd name="connsiteY3" fmla="*/ 790613 h 790613"/>
              <a:gd name="connsiteX4" fmla="*/ 0 w 3464425"/>
              <a:gd name="connsiteY4" fmla="*/ 0 h 7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790613">
                <a:moveTo>
                  <a:pt x="0" y="0"/>
                </a:moveTo>
                <a:lnTo>
                  <a:pt x="3464425" y="0"/>
                </a:lnTo>
                <a:lnTo>
                  <a:pt x="3464425" y="790613"/>
                </a:lnTo>
                <a:lnTo>
                  <a:pt x="0" y="7906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Test and mock framework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github.com/pester/pester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41EDF6-BD94-4274-ABBB-8A15D1DB4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01" y="1472831"/>
            <a:ext cx="1820418" cy="182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E15AAD-378D-42F5-9D2F-71A91B488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51" y="1656694"/>
            <a:ext cx="1919631" cy="1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28F658-56FA-41CA-8C52-1C6AF400F9E2}"/>
              </a:ext>
            </a:extLst>
          </p:cNvPr>
          <p:cNvSpPr/>
          <p:nvPr/>
        </p:nvSpPr>
        <p:spPr>
          <a:xfrm>
            <a:off x="3105953" y="3242690"/>
            <a:ext cx="3464425" cy="519663"/>
          </a:xfrm>
          <a:custGeom>
            <a:avLst/>
            <a:gdLst>
              <a:gd name="connsiteX0" fmla="*/ 0 w 3464425"/>
              <a:gd name="connsiteY0" fmla="*/ 0 h 519663"/>
              <a:gd name="connsiteX1" fmla="*/ 3464425 w 3464425"/>
              <a:gd name="connsiteY1" fmla="*/ 0 h 519663"/>
              <a:gd name="connsiteX2" fmla="*/ 3464425 w 3464425"/>
              <a:gd name="connsiteY2" fmla="*/ 519663 h 519663"/>
              <a:gd name="connsiteX3" fmla="*/ 0 w 3464425"/>
              <a:gd name="connsiteY3" fmla="*/ 519663 h 519663"/>
              <a:gd name="connsiteX4" fmla="*/ 0 w 3464425"/>
              <a:gd name="connsiteY4" fmla="*/ 0 h 51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519663">
                <a:moveTo>
                  <a:pt x="0" y="0"/>
                </a:moveTo>
                <a:lnTo>
                  <a:pt x="3464425" y="0"/>
                </a:lnTo>
                <a:lnTo>
                  <a:pt x="3464425" y="519663"/>
                </a:lnTo>
                <a:lnTo>
                  <a:pt x="0" y="5196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kern="1200" dirty="0"/>
              <a:t>VS Code PowerShell Ext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00EEE24-711F-4A77-88D9-6EC88C6462F9}"/>
              </a:ext>
            </a:extLst>
          </p:cNvPr>
          <p:cNvSpPr/>
          <p:nvPr/>
        </p:nvSpPr>
        <p:spPr>
          <a:xfrm>
            <a:off x="3125976" y="3573019"/>
            <a:ext cx="3464425" cy="790613"/>
          </a:xfrm>
          <a:custGeom>
            <a:avLst/>
            <a:gdLst>
              <a:gd name="connsiteX0" fmla="*/ 0 w 3464425"/>
              <a:gd name="connsiteY0" fmla="*/ 0 h 790613"/>
              <a:gd name="connsiteX1" fmla="*/ 3464425 w 3464425"/>
              <a:gd name="connsiteY1" fmla="*/ 0 h 790613"/>
              <a:gd name="connsiteX2" fmla="*/ 3464425 w 3464425"/>
              <a:gd name="connsiteY2" fmla="*/ 790613 h 790613"/>
              <a:gd name="connsiteX3" fmla="*/ 0 w 3464425"/>
              <a:gd name="connsiteY3" fmla="*/ 790613 h 790613"/>
              <a:gd name="connsiteX4" fmla="*/ 0 w 3464425"/>
              <a:gd name="connsiteY4" fmla="*/ 0 h 7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425" h="790613">
                <a:moveTo>
                  <a:pt x="0" y="0"/>
                </a:moveTo>
                <a:lnTo>
                  <a:pt x="3464425" y="0"/>
                </a:lnTo>
                <a:lnTo>
                  <a:pt x="3464425" y="790613"/>
                </a:lnTo>
                <a:lnTo>
                  <a:pt x="0" y="7906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Includes PSSA!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github.com/</a:t>
            </a:r>
            <a:r>
              <a:rPr lang="en-US" sz="1200" kern="1200" dirty="0" err="1"/>
              <a:t>powershell</a:t>
            </a:r>
            <a:r>
              <a:rPr lang="en-US" sz="1200" kern="1200" dirty="0"/>
              <a:t>/</a:t>
            </a:r>
            <a:r>
              <a:rPr lang="en-US" sz="1200" kern="1200" dirty="0" err="1"/>
              <a:t>vscode-powershell</a:t>
            </a:r>
            <a:endParaRPr lang="en-US" sz="1200" kern="1200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93B08DC6-E29E-4BDC-8A99-1BBCEF41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114" y="1716567"/>
            <a:ext cx="1332946" cy="133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54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45B5-3C5C-42EA-9B33-F639964E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Stuff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6AA1A-3744-4ACB-8D85-D50E6BC2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2067453-0B4F-4A8E-8336-98313A7B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91056"/>
            <a:ext cx="8839200" cy="3038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items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=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Hack NF, Consolas,  Courier New"/>
              </a:rPr>
              <a:t>Get-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Hack NF, Consolas,  Courier New"/>
              </a:rPr>
              <a:t>ChildItem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Path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Recurse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|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Hack NF, Consolas,  Courier New"/>
              </a:rPr>
              <a:t>Where-Object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{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      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-not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_.</a:t>
            </a:r>
            <a:r>
              <a:rPr lang="en-US" sz="1200" b="0" dirty="0" err="1">
                <a:solidFill>
                  <a:srgbClr val="FF4500"/>
                </a:solidFill>
                <a:effectLst/>
                <a:latin typeface="Hack NF, Consolas,  Courier New"/>
              </a:rPr>
              <a:t>PsIsContainer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-and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	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("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.ps1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.psm1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.psd1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.ps1xml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</a:t>
            </a:r>
            <a:r>
              <a:rPr lang="en-US" sz="1200" b="0" dirty="0" err="1">
                <a:solidFill>
                  <a:srgbClr val="8B0000"/>
                </a:solidFill>
                <a:effectLst/>
                <a:latin typeface="Hack NF, Consolas,  Courier New"/>
              </a:rPr>
              <a:t>dll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,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8B0000"/>
                </a:solidFill>
                <a:effectLst/>
                <a:latin typeface="Hack NF, Consolas,  Courier New"/>
              </a:rPr>
              <a:t>.exe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"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-contains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_.Extension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)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})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.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Hack NF, Consolas,  Courier New"/>
              </a:rPr>
              <a:t>FullName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endParaRPr lang="en-US" sz="12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b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</a:br>
            <a:r>
              <a:rPr lang="en-US" sz="1200" b="0" dirty="0">
                <a:solidFill>
                  <a:srgbClr val="00008B"/>
                </a:solidFill>
                <a:effectLst/>
                <a:latin typeface="Hack NF, Consolas,  Courier New"/>
              </a:rPr>
              <a:t>foreach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($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item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8B"/>
                </a:solidFill>
                <a:effectLst/>
                <a:latin typeface="Hack NF, Consolas,  Courier New"/>
              </a:rPr>
              <a:t>in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items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)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{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Hack NF, Consolas,  Courier New"/>
              </a:rPr>
              <a:t>Set-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Hack NF, Consolas,  Courier New"/>
              </a:rPr>
              <a:t>AuthenticodeSignature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Certificate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 err="1">
                <a:solidFill>
                  <a:srgbClr val="FF4500"/>
                </a:solidFill>
                <a:effectLst/>
                <a:latin typeface="Hack NF, Consolas,  Courier New"/>
              </a:rPr>
              <a:t>signingCert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A9A9A9"/>
                </a:solidFill>
                <a:effectLst/>
                <a:latin typeface="Hack NF, Consolas,  Courier New"/>
              </a:rPr>
              <a:t>-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Hack NF, Consolas,  Courier New"/>
              </a:rPr>
              <a:t>FilePath</a:t>
            </a:r>
            <a:r>
              <a:rPr lang="en-US" sz="1200" b="0" dirty="0">
                <a:solidFill>
                  <a:srgbClr val="333333"/>
                </a:solidFill>
                <a:effectLst/>
                <a:latin typeface="Hack NF, Consolas,  Courier New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$</a:t>
            </a:r>
            <a:r>
              <a:rPr lang="en-US" sz="1200" b="0" dirty="0">
                <a:solidFill>
                  <a:srgbClr val="FF4500"/>
                </a:solidFill>
                <a:effectLst/>
                <a:latin typeface="Hack NF, Consolas,  Courier New"/>
              </a:rPr>
              <a:t>item</a:t>
            </a:r>
            <a:endParaRPr lang="en-US" sz="12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Hack NF, Consolas,  Courier New"/>
              </a:rPr>
              <a:t>}</a:t>
            </a:r>
            <a:endParaRPr lang="en-US" sz="1200" b="0" dirty="0">
              <a:solidFill>
                <a:srgbClr val="333333"/>
              </a:solidFill>
              <a:effectLst/>
              <a:latin typeface="Hack NF, Consolas,  Courier New"/>
            </a:endParaRP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11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B6C5-876D-429F-B01A-0EB918B2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 dirty="0"/>
              <a:t>Deploy Stuff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2BDB3-CB3B-487A-9100-1D36530D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0C6D94-3283-4237-AAAC-EDDD00E08663}"/>
              </a:ext>
            </a:extLst>
          </p:cNvPr>
          <p:cNvSpPr/>
          <p:nvPr/>
        </p:nvSpPr>
        <p:spPr>
          <a:xfrm>
            <a:off x="802481" y="1789373"/>
            <a:ext cx="7543800" cy="775063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Open Folder">
            <a:extLst>
              <a:ext uri="{FF2B5EF4-FFF2-40B4-BE49-F238E27FC236}">
                <a16:creationId xmlns:a16="http://schemas.microsoft.com/office/drawing/2014/main" id="{FF3F3CC0-10D0-438B-9483-D37821C1C624}"/>
              </a:ext>
            </a:extLst>
          </p:cNvPr>
          <p:cNvSpPr/>
          <p:nvPr/>
        </p:nvSpPr>
        <p:spPr>
          <a:xfrm>
            <a:off x="1036937" y="1963762"/>
            <a:ext cx="426284" cy="4262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6C4C94-B1BF-46EB-996E-1C143577A2C1}"/>
              </a:ext>
            </a:extLst>
          </p:cNvPr>
          <p:cNvSpPr/>
          <p:nvPr/>
        </p:nvSpPr>
        <p:spPr>
          <a:xfrm>
            <a:off x="1697679" y="1789373"/>
            <a:ext cx="3394710" cy="775063"/>
          </a:xfrm>
          <a:custGeom>
            <a:avLst/>
            <a:gdLst>
              <a:gd name="connsiteX0" fmla="*/ 0 w 3394710"/>
              <a:gd name="connsiteY0" fmla="*/ 0 h 775063"/>
              <a:gd name="connsiteX1" fmla="*/ 3394710 w 3394710"/>
              <a:gd name="connsiteY1" fmla="*/ 0 h 775063"/>
              <a:gd name="connsiteX2" fmla="*/ 3394710 w 3394710"/>
              <a:gd name="connsiteY2" fmla="*/ 775063 h 775063"/>
              <a:gd name="connsiteX3" fmla="*/ 0 w 3394710"/>
              <a:gd name="connsiteY3" fmla="*/ 775063 h 775063"/>
              <a:gd name="connsiteX4" fmla="*/ 0 w 3394710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4710" h="775063">
                <a:moveTo>
                  <a:pt x="0" y="0"/>
                </a:moveTo>
                <a:lnTo>
                  <a:pt x="3394710" y="0"/>
                </a:lnTo>
                <a:lnTo>
                  <a:pt x="3394710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File share (if you  must)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A818656-8D35-4201-BB5A-24EB50ED29C7}"/>
              </a:ext>
            </a:extLst>
          </p:cNvPr>
          <p:cNvSpPr/>
          <p:nvPr/>
        </p:nvSpPr>
        <p:spPr>
          <a:xfrm>
            <a:off x="5092389" y="1789373"/>
            <a:ext cx="3253891" cy="775063"/>
          </a:xfrm>
          <a:custGeom>
            <a:avLst/>
            <a:gdLst>
              <a:gd name="connsiteX0" fmla="*/ 0 w 3253891"/>
              <a:gd name="connsiteY0" fmla="*/ 0 h 775063"/>
              <a:gd name="connsiteX1" fmla="*/ 3253891 w 3253891"/>
              <a:gd name="connsiteY1" fmla="*/ 0 h 775063"/>
              <a:gd name="connsiteX2" fmla="*/ 3253891 w 3253891"/>
              <a:gd name="connsiteY2" fmla="*/ 775063 h 775063"/>
              <a:gd name="connsiteX3" fmla="*/ 0 w 3253891"/>
              <a:gd name="connsiteY3" fmla="*/ 775063 h 775063"/>
              <a:gd name="connsiteX4" fmla="*/ 0 w 3253891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3891" h="775063">
                <a:moveTo>
                  <a:pt x="0" y="0"/>
                </a:moveTo>
                <a:lnTo>
                  <a:pt x="3253891" y="0"/>
                </a:lnTo>
                <a:lnTo>
                  <a:pt x="3253891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 err="1"/>
              <a:t>Sysvol</a:t>
            </a:r>
            <a:endParaRPr lang="en-US" sz="1100" kern="1200" dirty="0"/>
          </a:p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User workstations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C4972E-2BA6-4D13-84DD-8F1B0B38B648}"/>
              </a:ext>
            </a:extLst>
          </p:cNvPr>
          <p:cNvSpPr/>
          <p:nvPr/>
        </p:nvSpPr>
        <p:spPr>
          <a:xfrm>
            <a:off x="802481" y="2758202"/>
            <a:ext cx="7543800" cy="775063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Candy">
            <a:extLst>
              <a:ext uri="{FF2B5EF4-FFF2-40B4-BE49-F238E27FC236}">
                <a16:creationId xmlns:a16="http://schemas.microsoft.com/office/drawing/2014/main" id="{E2599B17-C7AB-4DF7-A898-027348C18C6A}"/>
              </a:ext>
            </a:extLst>
          </p:cNvPr>
          <p:cNvSpPr/>
          <p:nvPr/>
        </p:nvSpPr>
        <p:spPr>
          <a:xfrm>
            <a:off x="1036937" y="2932591"/>
            <a:ext cx="426284" cy="426284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AB356A-4211-4177-A1A5-11CD093F725D}"/>
              </a:ext>
            </a:extLst>
          </p:cNvPr>
          <p:cNvSpPr/>
          <p:nvPr/>
        </p:nvSpPr>
        <p:spPr>
          <a:xfrm>
            <a:off x="1697679" y="2758202"/>
            <a:ext cx="3394710" cy="775063"/>
          </a:xfrm>
          <a:custGeom>
            <a:avLst/>
            <a:gdLst>
              <a:gd name="connsiteX0" fmla="*/ 0 w 3394710"/>
              <a:gd name="connsiteY0" fmla="*/ 0 h 775063"/>
              <a:gd name="connsiteX1" fmla="*/ 3394710 w 3394710"/>
              <a:gd name="connsiteY1" fmla="*/ 0 h 775063"/>
              <a:gd name="connsiteX2" fmla="*/ 3394710 w 3394710"/>
              <a:gd name="connsiteY2" fmla="*/ 775063 h 775063"/>
              <a:gd name="connsiteX3" fmla="*/ 0 w 3394710"/>
              <a:gd name="connsiteY3" fmla="*/ 775063 h 775063"/>
              <a:gd name="connsiteX4" fmla="*/ 0 w 3394710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4710" h="775063">
                <a:moveTo>
                  <a:pt x="0" y="0"/>
                </a:moveTo>
                <a:lnTo>
                  <a:pt x="3394710" y="0"/>
                </a:lnTo>
                <a:lnTo>
                  <a:pt x="3394710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Nuget feed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0AB62-DF39-4372-B31D-0BD9730BF84C}"/>
              </a:ext>
            </a:extLst>
          </p:cNvPr>
          <p:cNvSpPr/>
          <p:nvPr/>
        </p:nvSpPr>
        <p:spPr>
          <a:xfrm>
            <a:off x="5092389" y="2758202"/>
            <a:ext cx="3253891" cy="775063"/>
          </a:xfrm>
          <a:custGeom>
            <a:avLst/>
            <a:gdLst>
              <a:gd name="connsiteX0" fmla="*/ 0 w 3253891"/>
              <a:gd name="connsiteY0" fmla="*/ 0 h 775063"/>
              <a:gd name="connsiteX1" fmla="*/ 3253891 w 3253891"/>
              <a:gd name="connsiteY1" fmla="*/ 0 h 775063"/>
              <a:gd name="connsiteX2" fmla="*/ 3253891 w 3253891"/>
              <a:gd name="connsiteY2" fmla="*/ 775063 h 775063"/>
              <a:gd name="connsiteX3" fmla="*/ 0 w 3253891"/>
              <a:gd name="connsiteY3" fmla="*/ 775063 h 775063"/>
              <a:gd name="connsiteX4" fmla="*/ 0 w 3253891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3891" h="775063">
                <a:moveTo>
                  <a:pt x="0" y="0"/>
                </a:moveTo>
                <a:lnTo>
                  <a:pt x="3253891" y="0"/>
                </a:lnTo>
                <a:lnTo>
                  <a:pt x="3253891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PowerShell gallery</a:t>
            </a:r>
          </a:p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Internal system</a:t>
            </a:r>
          </a:p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Azure Artifacts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FC4E7-425C-4583-A47F-2C12F2548596}"/>
              </a:ext>
            </a:extLst>
          </p:cNvPr>
          <p:cNvSpPr/>
          <p:nvPr/>
        </p:nvSpPr>
        <p:spPr>
          <a:xfrm>
            <a:off x="802481" y="3727031"/>
            <a:ext cx="7543800" cy="775063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9" name="Rectangle 18" descr="Syncing Cloud">
            <a:extLst>
              <a:ext uri="{FF2B5EF4-FFF2-40B4-BE49-F238E27FC236}">
                <a16:creationId xmlns:a16="http://schemas.microsoft.com/office/drawing/2014/main" id="{CB71AAE1-2085-45A5-9588-FB44F6C79B48}"/>
              </a:ext>
            </a:extLst>
          </p:cNvPr>
          <p:cNvSpPr/>
          <p:nvPr/>
        </p:nvSpPr>
        <p:spPr>
          <a:xfrm>
            <a:off x="1036937" y="3901420"/>
            <a:ext cx="426284" cy="42628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F8C32C-6795-4DDF-B1FC-5BBC90EA4ED5}"/>
              </a:ext>
            </a:extLst>
          </p:cNvPr>
          <p:cNvSpPr/>
          <p:nvPr/>
        </p:nvSpPr>
        <p:spPr>
          <a:xfrm>
            <a:off x="1697679" y="3727031"/>
            <a:ext cx="3394710" cy="775063"/>
          </a:xfrm>
          <a:custGeom>
            <a:avLst/>
            <a:gdLst>
              <a:gd name="connsiteX0" fmla="*/ 0 w 3394710"/>
              <a:gd name="connsiteY0" fmla="*/ 0 h 775063"/>
              <a:gd name="connsiteX1" fmla="*/ 3394710 w 3394710"/>
              <a:gd name="connsiteY1" fmla="*/ 0 h 775063"/>
              <a:gd name="connsiteX2" fmla="*/ 3394710 w 3394710"/>
              <a:gd name="connsiteY2" fmla="*/ 775063 h 775063"/>
              <a:gd name="connsiteX3" fmla="*/ 0 w 3394710"/>
              <a:gd name="connsiteY3" fmla="*/ 775063 h 775063"/>
              <a:gd name="connsiteX4" fmla="*/ 0 w 3394710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4710" h="775063">
                <a:moveTo>
                  <a:pt x="0" y="0"/>
                </a:moveTo>
                <a:lnTo>
                  <a:pt x="3394710" y="0"/>
                </a:lnTo>
                <a:lnTo>
                  <a:pt x="3394710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To the cloud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CAAED16-0CFE-4573-80C6-CEFC691D4A54}"/>
              </a:ext>
            </a:extLst>
          </p:cNvPr>
          <p:cNvSpPr/>
          <p:nvPr/>
        </p:nvSpPr>
        <p:spPr>
          <a:xfrm>
            <a:off x="5092389" y="3727031"/>
            <a:ext cx="3253891" cy="775063"/>
          </a:xfrm>
          <a:custGeom>
            <a:avLst/>
            <a:gdLst>
              <a:gd name="connsiteX0" fmla="*/ 0 w 3253891"/>
              <a:gd name="connsiteY0" fmla="*/ 0 h 775063"/>
              <a:gd name="connsiteX1" fmla="*/ 3253891 w 3253891"/>
              <a:gd name="connsiteY1" fmla="*/ 0 h 775063"/>
              <a:gd name="connsiteX2" fmla="*/ 3253891 w 3253891"/>
              <a:gd name="connsiteY2" fmla="*/ 775063 h 775063"/>
              <a:gd name="connsiteX3" fmla="*/ 0 w 3253891"/>
              <a:gd name="connsiteY3" fmla="*/ 775063 h 775063"/>
              <a:gd name="connsiteX4" fmla="*/ 0 w 3253891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3891" h="775063">
                <a:moveTo>
                  <a:pt x="0" y="0"/>
                </a:moveTo>
                <a:lnTo>
                  <a:pt x="3253891" y="0"/>
                </a:lnTo>
                <a:lnTo>
                  <a:pt x="3253891" y="775063"/>
                </a:lnTo>
                <a:lnTo>
                  <a:pt x="0" y="775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028" tIns="82028" rIns="82028" bIns="82028" numCol="1" spcCol="1270" anchor="ctr" anchorCtr="0">
            <a:noAutofit/>
          </a:bodyPr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Any cloud at all</a:t>
            </a:r>
          </a:p>
        </p:txBody>
      </p:sp>
    </p:spTree>
    <p:extLst>
      <p:ext uri="{BB962C8B-B14F-4D97-AF65-F5344CB8AC3E}">
        <p14:creationId xmlns:p14="http://schemas.microsoft.com/office/powerpoint/2010/main" val="122395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98AE-EBCB-47A0-9F3C-BAF7DCC3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1A7DD8-0F8E-4918-862B-306254397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7969" y="165068"/>
            <a:ext cx="3348061" cy="44640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503D7-E66F-4008-9A25-1CD21DF88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64506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776" y="1259676"/>
            <a:ext cx="2624148" cy="2624144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25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600" y="1398500"/>
            <a:ext cx="2346500" cy="2346496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A2D8D-167F-427B-B2C2-11D5FEE4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8" y="1782646"/>
            <a:ext cx="1980485" cy="1578205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300">
                <a:solidFill>
                  <a:srgbClr val="FFFFFF"/>
                </a:solidFill>
              </a:rPr>
              <a:t>Helpers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26708" y="2541494"/>
            <a:ext cx="2743200" cy="60512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B5ADC-43D2-4CF8-B302-CAD8A584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4D3D3018-09CF-45B5-85CA-BDD09E9BF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570704"/>
              </p:ext>
            </p:extLst>
          </p:nvPr>
        </p:nvGraphicFramePr>
        <p:xfrm>
          <a:off x="4561284" y="544116"/>
          <a:ext cx="3856434" cy="4055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3673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7232" y="0"/>
            <a:ext cx="3266767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F086B-A105-4BA2-AB2A-34F5CE22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832" y="479822"/>
            <a:ext cx="2284555" cy="388303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000"/>
              <a:t>Avoiding The Mess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71966-5BBA-43F9-97DA-57F01A40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4672260"/>
            <a:ext cx="342900" cy="342900"/>
            <a:chOff x="11361456" y="6195813"/>
            <a:chExt cx="548640" cy="548640"/>
          </a:xfrm>
        </p:grpSpPr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1D72E-7F67-4A70-BB68-3299FA7606DA}"/>
              </a:ext>
            </a:extLst>
          </p:cNvPr>
          <p:cNvSpPr/>
          <p:nvPr/>
        </p:nvSpPr>
        <p:spPr>
          <a:xfrm>
            <a:off x="466725" y="485139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 descr="Check List">
            <a:extLst>
              <a:ext uri="{FF2B5EF4-FFF2-40B4-BE49-F238E27FC236}">
                <a16:creationId xmlns:a16="http://schemas.microsoft.com/office/drawing/2014/main" id="{1EB8D783-1F3B-461E-824F-66AA36BA6BF5}"/>
              </a:ext>
            </a:extLst>
          </p:cNvPr>
          <p:cNvSpPr/>
          <p:nvPr/>
        </p:nvSpPr>
        <p:spPr>
          <a:xfrm>
            <a:off x="677485" y="641903"/>
            <a:ext cx="383200" cy="3832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C738361-FA6C-43B9-8662-6D067CBEDA53}"/>
              </a:ext>
            </a:extLst>
          </p:cNvPr>
          <p:cNvSpPr/>
          <p:nvPr/>
        </p:nvSpPr>
        <p:spPr>
          <a:xfrm>
            <a:off x="1271445" y="485139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Cover the basics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402DCA-A7BC-472F-803F-80C7DF4B4C5A}"/>
              </a:ext>
            </a:extLst>
          </p:cNvPr>
          <p:cNvSpPr/>
          <p:nvPr/>
        </p:nvSpPr>
        <p:spPr>
          <a:xfrm>
            <a:off x="3489579" y="485139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Source control</a:t>
            </a: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Peer review</a:t>
            </a: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Approvals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56CBF5-BD4B-40F8-B5CD-B34C6EFEDD1C}"/>
              </a:ext>
            </a:extLst>
          </p:cNvPr>
          <p:cNvSpPr/>
          <p:nvPr/>
        </p:nvSpPr>
        <p:spPr>
          <a:xfrm>
            <a:off x="466725" y="1356048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 descr="Checkmark">
            <a:extLst>
              <a:ext uri="{FF2B5EF4-FFF2-40B4-BE49-F238E27FC236}">
                <a16:creationId xmlns:a16="http://schemas.microsoft.com/office/drawing/2014/main" id="{38C11A10-0970-4800-BF02-162B8C7DC6E2}"/>
              </a:ext>
            </a:extLst>
          </p:cNvPr>
          <p:cNvSpPr/>
          <p:nvPr/>
        </p:nvSpPr>
        <p:spPr>
          <a:xfrm>
            <a:off x="677485" y="1512812"/>
            <a:ext cx="383200" cy="38320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476947"/>
              <a:satOff val="-10882"/>
              <a:lumOff val="402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A60B76-1733-470B-8C2A-5FE0ECBF7FE9}"/>
              </a:ext>
            </a:extLst>
          </p:cNvPr>
          <p:cNvSpPr/>
          <p:nvPr/>
        </p:nvSpPr>
        <p:spPr>
          <a:xfrm>
            <a:off x="1271445" y="1356048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Building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1520822-99D3-48A4-B428-F692E53D17AE}"/>
              </a:ext>
            </a:extLst>
          </p:cNvPr>
          <p:cNvSpPr/>
          <p:nvPr/>
        </p:nvSpPr>
        <p:spPr>
          <a:xfrm>
            <a:off x="3489579" y="1356048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Performance</a:t>
            </a: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Isolate deployable artifacts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1FD0AC-BEAF-4417-B4EF-1A249D35CD31}"/>
              </a:ext>
            </a:extLst>
          </p:cNvPr>
          <p:cNvSpPr/>
          <p:nvPr/>
        </p:nvSpPr>
        <p:spPr>
          <a:xfrm>
            <a:off x="466725" y="2226958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 descr="Scientist">
            <a:extLst>
              <a:ext uri="{FF2B5EF4-FFF2-40B4-BE49-F238E27FC236}">
                <a16:creationId xmlns:a16="http://schemas.microsoft.com/office/drawing/2014/main" id="{9BB42E74-1C47-4651-AF2D-C68AEFB67AB3}"/>
              </a:ext>
            </a:extLst>
          </p:cNvPr>
          <p:cNvSpPr/>
          <p:nvPr/>
        </p:nvSpPr>
        <p:spPr>
          <a:xfrm>
            <a:off x="677485" y="2383721"/>
            <a:ext cx="383200" cy="38320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953895"/>
              <a:satOff val="-21764"/>
              <a:lumOff val="8039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F4CA6F-0978-457D-9538-88F4570CD220}"/>
              </a:ext>
            </a:extLst>
          </p:cNvPr>
          <p:cNvSpPr/>
          <p:nvPr/>
        </p:nvSpPr>
        <p:spPr>
          <a:xfrm>
            <a:off x="1271445" y="2226958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Testing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A224C7-E014-4859-86D3-5E303DEEE340}"/>
              </a:ext>
            </a:extLst>
          </p:cNvPr>
          <p:cNvSpPr/>
          <p:nvPr/>
        </p:nvSpPr>
        <p:spPr>
          <a:xfrm>
            <a:off x="3489579" y="2226958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PSScriptAnalyzer</a:t>
            </a: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Pester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4C6B85B-39D2-4C31-9098-2E079261CD35}"/>
              </a:ext>
            </a:extLst>
          </p:cNvPr>
          <p:cNvSpPr/>
          <p:nvPr/>
        </p:nvSpPr>
        <p:spPr>
          <a:xfrm>
            <a:off x="466725" y="3097867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Rectangle 27" descr="Ecommerce">
            <a:extLst>
              <a:ext uri="{FF2B5EF4-FFF2-40B4-BE49-F238E27FC236}">
                <a16:creationId xmlns:a16="http://schemas.microsoft.com/office/drawing/2014/main" id="{A1BC6B15-6ABA-43DD-86C0-3307130CD39C}"/>
              </a:ext>
            </a:extLst>
          </p:cNvPr>
          <p:cNvSpPr/>
          <p:nvPr/>
        </p:nvSpPr>
        <p:spPr>
          <a:xfrm>
            <a:off x="677485" y="3254631"/>
            <a:ext cx="383200" cy="383200"/>
          </a:xfrm>
          <a:prstGeom prst="rect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1430842"/>
              <a:satOff val="-32646"/>
              <a:lumOff val="12059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80F889E-6E78-44BC-845C-4C729629221F}"/>
              </a:ext>
            </a:extLst>
          </p:cNvPr>
          <p:cNvSpPr/>
          <p:nvPr/>
        </p:nvSpPr>
        <p:spPr>
          <a:xfrm>
            <a:off x="1271445" y="3097867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Deploying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17BDD52-BE64-473A-B535-7FBFB2FB9C11}"/>
              </a:ext>
            </a:extLst>
          </p:cNvPr>
          <p:cNvSpPr/>
          <p:nvPr/>
        </p:nvSpPr>
        <p:spPr>
          <a:xfrm>
            <a:off x="3489579" y="3097867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Anywhere you want to be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E1D5E8B-29B6-412D-9A90-984CE2945AC6}"/>
              </a:ext>
            </a:extLst>
          </p:cNvPr>
          <p:cNvSpPr/>
          <p:nvPr/>
        </p:nvSpPr>
        <p:spPr>
          <a:xfrm>
            <a:off x="466725" y="3968777"/>
            <a:ext cx="4929186" cy="69672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Rectangle 31" descr="Tools">
            <a:extLst>
              <a:ext uri="{FF2B5EF4-FFF2-40B4-BE49-F238E27FC236}">
                <a16:creationId xmlns:a16="http://schemas.microsoft.com/office/drawing/2014/main" id="{F291E9EF-4D6C-41B8-99B5-AA1E77EC73B9}"/>
              </a:ext>
            </a:extLst>
          </p:cNvPr>
          <p:cNvSpPr/>
          <p:nvPr/>
        </p:nvSpPr>
        <p:spPr>
          <a:xfrm>
            <a:off x="677485" y="4125540"/>
            <a:ext cx="383200" cy="383200"/>
          </a:xfrm>
          <a:prstGeom prst="rect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1907789"/>
              <a:satOff val="-43528"/>
              <a:lumOff val="16079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7EA390-5203-4C62-A56F-38DA6B7FB8E5}"/>
              </a:ext>
            </a:extLst>
          </p:cNvPr>
          <p:cNvSpPr/>
          <p:nvPr/>
        </p:nvSpPr>
        <p:spPr>
          <a:xfrm>
            <a:off x="1271445" y="3968777"/>
            <a:ext cx="2218134" cy="696727"/>
          </a:xfrm>
          <a:custGeom>
            <a:avLst/>
            <a:gdLst>
              <a:gd name="connsiteX0" fmla="*/ 0 w 2218134"/>
              <a:gd name="connsiteY0" fmla="*/ 0 h 696727"/>
              <a:gd name="connsiteX1" fmla="*/ 2218134 w 2218134"/>
              <a:gd name="connsiteY1" fmla="*/ 0 h 696727"/>
              <a:gd name="connsiteX2" fmla="*/ 2218134 w 2218134"/>
              <a:gd name="connsiteY2" fmla="*/ 696727 h 696727"/>
              <a:gd name="connsiteX3" fmla="*/ 0 w 2218134"/>
              <a:gd name="connsiteY3" fmla="*/ 696727 h 696727"/>
              <a:gd name="connsiteX4" fmla="*/ 0 w 2218134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134" h="696727">
                <a:moveTo>
                  <a:pt x="0" y="0"/>
                </a:moveTo>
                <a:lnTo>
                  <a:pt x="2218134" y="0"/>
                </a:lnTo>
                <a:lnTo>
                  <a:pt x="2218134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Helpers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0EAB4AC-E4D2-4594-96CD-3DC0086D8D84}"/>
              </a:ext>
            </a:extLst>
          </p:cNvPr>
          <p:cNvSpPr/>
          <p:nvPr/>
        </p:nvSpPr>
        <p:spPr>
          <a:xfrm>
            <a:off x="3489579" y="3968777"/>
            <a:ext cx="1905545" cy="696727"/>
          </a:xfrm>
          <a:custGeom>
            <a:avLst/>
            <a:gdLst>
              <a:gd name="connsiteX0" fmla="*/ 0 w 1905545"/>
              <a:gd name="connsiteY0" fmla="*/ 0 h 696727"/>
              <a:gd name="connsiteX1" fmla="*/ 1905545 w 1905545"/>
              <a:gd name="connsiteY1" fmla="*/ 0 h 696727"/>
              <a:gd name="connsiteX2" fmla="*/ 1905545 w 1905545"/>
              <a:gd name="connsiteY2" fmla="*/ 696727 h 696727"/>
              <a:gd name="connsiteX3" fmla="*/ 0 w 1905545"/>
              <a:gd name="connsiteY3" fmla="*/ 696727 h 696727"/>
              <a:gd name="connsiteX4" fmla="*/ 0 w 1905545"/>
              <a:gd name="connsiteY4" fmla="*/ 0 h 69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45" h="696727">
                <a:moveTo>
                  <a:pt x="0" y="0"/>
                </a:moveTo>
                <a:lnTo>
                  <a:pt x="1905545" y="0"/>
                </a:lnTo>
                <a:lnTo>
                  <a:pt x="1905545" y="696727"/>
                </a:lnTo>
                <a:lnTo>
                  <a:pt x="0" y="696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737" tIns="73737" rIns="73737" bIns="73737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Countless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30124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1" grpId="0"/>
      <p:bldP spid="22" grpId="0"/>
      <p:bldP spid="25" grpId="0"/>
      <p:bldP spid="26" grpId="0"/>
      <p:bldP spid="29" grpId="0"/>
      <p:bldP spid="30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5736" y="742950"/>
            <a:ext cx="6452528" cy="316966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9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232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5736" y="926080"/>
            <a:ext cx="6452528" cy="316966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9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45266-9DFE-4A6E-9838-7C6E261108C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37260"/>
          <a:ext cx="6096000" cy="116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2441212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753668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thomasrayner.ca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PowerShell Discord/Slack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aka.ms/psdiscord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aka.ms/psslack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654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github.com/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thomasrayner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pluralsight.com/authors/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thomas-rayner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62377"/>
                  </a:ext>
                </a:extLst>
              </a:tr>
            </a:tbl>
          </a:graphicData>
        </a:graphic>
      </p:graphicFrame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0739E5C0-A125-427E-B685-C1C57AF43ED5}"/>
              </a:ext>
            </a:extLst>
          </p:cNvPr>
          <p:cNvSpPr/>
          <p:nvPr/>
        </p:nvSpPr>
        <p:spPr>
          <a:xfrm>
            <a:off x="7059058" y="2187190"/>
            <a:ext cx="455154" cy="1162050"/>
          </a:xfrm>
          <a:prstGeom prst="curvedLeftArrow">
            <a:avLst>
              <a:gd name="adj1" fmla="val 30806"/>
              <a:gd name="adj2" fmla="val 5288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D6FC2F3D-7290-4120-9320-6B8CF4D6414E}"/>
              </a:ext>
            </a:extLst>
          </p:cNvPr>
          <p:cNvSpPr/>
          <p:nvPr/>
        </p:nvSpPr>
        <p:spPr>
          <a:xfrm rot="13784227">
            <a:off x="4477678" y="2539900"/>
            <a:ext cx="455154" cy="1162050"/>
          </a:xfrm>
          <a:prstGeom prst="curvedLeftArrow">
            <a:avLst>
              <a:gd name="adj1" fmla="val 30806"/>
              <a:gd name="adj2" fmla="val 5288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4F840E1-9B7F-40AA-BBD7-4717CA4D8B36}"/>
              </a:ext>
            </a:extLst>
          </p:cNvPr>
          <p:cNvSpPr/>
          <p:nvPr/>
        </p:nvSpPr>
        <p:spPr>
          <a:xfrm rot="1404725">
            <a:off x="6108933" y="2063239"/>
            <a:ext cx="304800" cy="895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88AD93D-A710-46F4-BED2-8EACCB9DF12E}"/>
              </a:ext>
            </a:extLst>
          </p:cNvPr>
          <p:cNvSpPr/>
          <p:nvPr/>
        </p:nvSpPr>
        <p:spPr>
          <a:xfrm rot="9125646">
            <a:off x="6167814" y="3420794"/>
            <a:ext cx="304800" cy="895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0"/>
            <a:ext cx="7704582" cy="3606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89FA7-9EDE-4607-9BDE-6987CA499B8D}"/>
              </a:ext>
            </a:extLst>
          </p:cNvPr>
          <p:cNvSpPr txBox="1"/>
          <p:nvPr/>
        </p:nvSpPr>
        <p:spPr>
          <a:xfrm>
            <a:off x="960108" y="420329"/>
            <a:ext cx="7218935" cy="3021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Nothing is easy, but You can do this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09" y="3606403"/>
            <a:ext cx="770153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E2999E-BB48-4211-88A1-8E1812DA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08" y="4704588"/>
            <a:ext cx="4601730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183293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A396-A1CC-4961-B02D-D8E73F52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Like, Who cares?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6AF9D-06FB-4431-9C0A-8882AEF9C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A44C-8C44-4234-9293-2E63E9B9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47566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2275-84BB-4F0F-ACB0-7439BAC6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 dirty="0"/>
              <a:t>Things That Might Be Written In PowerShell (Food For Thought)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C2B98-5CC8-4A07-AF5E-8394ABB8E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CF81A6-3B2F-4715-A6FE-AF4CB8BCFB25}"/>
              </a:ext>
            </a:extLst>
          </p:cNvPr>
          <p:cNvSpPr/>
          <p:nvPr/>
        </p:nvSpPr>
        <p:spPr>
          <a:xfrm>
            <a:off x="1064802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Train">
            <a:extLst>
              <a:ext uri="{FF2B5EF4-FFF2-40B4-BE49-F238E27FC236}">
                <a16:creationId xmlns:a16="http://schemas.microsoft.com/office/drawing/2014/main" id="{CA9B9A07-4290-4F77-977D-6350B28AEF85}"/>
              </a:ext>
            </a:extLst>
          </p:cNvPr>
          <p:cNvSpPr/>
          <p:nvPr/>
        </p:nvSpPr>
        <p:spPr>
          <a:xfrm>
            <a:off x="1236645" y="2524452"/>
            <a:ext cx="462656" cy="46265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8FC23C1-55E4-45C8-8775-4DFB228D9B51}"/>
              </a:ext>
            </a:extLst>
          </p:cNvPr>
          <p:cNvSpPr/>
          <p:nvPr/>
        </p:nvSpPr>
        <p:spPr>
          <a:xfrm>
            <a:off x="807037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 dirty="0"/>
              <a:t>CI/CD scripts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3A4E26-998A-4F9C-81EC-525BCD0F23A1}"/>
              </a:ext>
            </a:extLst>
          </p:cNvPr>
          <p:cNvSpPr/>
          <p:nvPr/>
        </p:nvSpPr>
        <p:spPr>
          <a:xfrm>
            <a:off x="2618006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Rectangle 19" descr="Tools">
            <a:extLst>
              <a:ext uri="{FF2B5EF4-FFF2-40B4-BE49-F238E27FC236}">
                <a16:creationId xmlns:a16="http://schemas.microsoft.com/office/drawing/2014/main" id="{87DD62F7-B4F9-4DCC-86D8-9C55A20D3AD6}"/>
              </a:ext>
            </a:extLst>
          </p:cNvPr>
          <p:cNvSpPr/>
          <p:nvPr/>
        </p:nvSpPr>
        <p:spPr>
          <a:xfrm>
            <a:off x="2789849" y="2524452"/>
            <a:ext cx="462656" cy="46265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4BBD387-4B8A-47BF-AEF4-686A3861475F}"/>
              </a:ext>
            </a:extLst>
          </p:cNvPr>
          <p:cNvSpPr/>
          <p:nvPr/>
        </p:nvSpPr>
        <p:spPr>
          <a:xfrm>
            <a:off x="2360240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/>
              <a:t>Help Desk tools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6545FC-7F60-4CDE-AA69-13F675F407B5}"/>
              </a:ext>
            </a:extLst>
          </p:cNvPr>
          <p:cNvSpPr/>
          <p:nvPr/>
        </p:nvSpPr>
        <p:spPr>
          <a:xfrm>
            <a:off x="4171209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User">
            <a:extLst>
              <a:ext uri="{FF2B5EF4-FFF2-40B4-BE49-F238E27FC236}">
                <a16:creationId xmlns:a16="http://schemas.microsoft.com/office/drawing/2014/main" id="{29D3BE1D-63B7-488D-B6D9-1596F00A1228}"/>
              </a:ext>
            </a:extLst>
          </p:cNvPr>
          <p:cNvSpPr/>
          <p:nvPr/>
        </p:nvSpPr>
        <p:spPr>
          <a:xfrm>
            <a:off x="4343052" y="2524452"/>
            <a:ext cx="462656" cy="46265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631F721-FBE0-4ED1-89C8-919DBD5FCB8A}"/>
              </a:ext>
            </a:extLst>
          </p:cNvPr>
          <p:cNvSpPr/>
          <p:nvPr/>
        </p:nvSpPr>
        <p:spPr>
          <a:xfrm>
            <a:off x="3913443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/>
              <a:t>Login scripts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14973C-5940-4DE5-825F-250F8E0F7878}"/>
              </a:ext>
            </a:extLst>
          </p:cNvPr>
          <p:cNvSpPr/>
          <p:nvPr/>
        </p:nvSpPr>
        <p:spPr>
          <a:xfrm>
            <a:off x="5724412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" name="Rectangle 25" descr="Onion">
            <a:extLst>
              <a:ext uri="{FF2B5EF4-FFF2-40B4-BE49-F238E27FC236}">
                <a16:creationId xmlns:a16="http://schemas.microsoft.com/office/drawing/2014/main" id="{1B1E4191-12C8-4CD6-A238-C43E8FD449FD}"/>
              </a:ext>
            </a:extLst>
          </p:cNvPr>
          <p:cNvSpPr/>
          <p:nvPr/>
        </p:nvSpPr>
        <p:spPr>
          <a:xfrm>
            <a:off x="5896255" y="2524452"/>
            <a:ext cx="462656" cy="462656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1F3935-5218-4834-80FF-3F708564C03E}"/>
              </a:ext>
            </a:extLst>
          </p:cNvPr>
          <p:cNvSpPr/>
          <p:nvPr/>
        </p:nvSpPr>
        <p:spPr>
          <a:xfrm>
            <a:off x="5466646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/>
              <a:t>Ops team utilities (huge rabbit hole)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7122A2-5134-4691-9BCB-6A61990E0DCF}"/>
              </a:ext>
            </a:extLst>
          </p:cNvPr>
          <p:cNvSpPr/>
          <p:nvPr/>
        </p:nvSpPr>
        <p:spPr>
          <a:xfrm>
            <a:off x="7277615" y="2352609"/>
            <a:ext cx="806343" cy="80634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9" name="Rectangle 28" descr="Cloud">
            <a:extLst>
              <a:ext uri="{FF2B5EF4-FFF2-40B4-BE49-F238E27FC236}">
                <a16:creationId xmlns:a16="http://schemas.microsoft.com/office/drawing/2014/main" id="{B5673903-2C99-4476-9334-876F78B403A7}"/>
              </a:ext>
            </a:extLst>
          </p:cNvPr>
          <p:cNvSpPr/>
          <p:nvPr/>
        </p:nvSpPr>
        <p:spPr>
          <a:xfrm>
            <a:off x="7449459" y="2524452"/>
            <a:ext cx="462656" cy="462656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442B986-F6CC-4B85-834B-B146F9AC627A}"/>
              </a:ext>
            </a:extLst>
          </p:cNvPr>
          <p:cNvSpPr/>
          <p:nvPr/>
        </p:nvSpPr>
        <p:spPr>
          <a:xfrm>
            <a:off x="7019849" y="3410109"/>
            <a:ext cx="1321874" cy="528750"/>
          </a:xfrm>
          <a:custGeom>
            <a:avLst/>
            <a:gdLst>
              <a:gd name="connsiteX0" fmla="*/ 0 w 1321874"/>
              <a:gd name="connsiteY0" fmla="*/ 0 h 528750"/>
              <a:gd name="connsiteX1" fmla="*/ 1321874 w 1321874"/>
              <a:gd name="connsiteY1" fmla="*/ 0 h 528750"/>
              <a:gd name="connsiteX2" fmla="*/ 1321874 w 1321874"/>
              <a:gd name="connsiteY2" fmla="*/ 528750 h 528750"/>
              <a:gd name="connsiteX3" fmla="*/ 0 w 1321874"/>
              <a:gd name="connsiteY3" fmla="*/ 528750 h 528750"/>
              <a:gd name="connsiteX4" fmla="*/ 0 w 1321874"/>
              <a:gd name="connsiteY4" fmla="*/ 0 h 5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874" h="528750">
                <a:moveTo>
                  <a:pt x="0" y="0"/>
                </a:moveTo>
                <a:lnTo>
                  <a:pt x="1321874" y="0"/>
                </a:lnTo>
                <a:lnTo>
                  <a:pt x="1321874" y="528750"/>
                </a:lnTo>
                <a:lnTo>
                  <a:pt x="0" y="528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/>
              <a:t>Cloud management scripts</a:t>
            </a:r>
          </a:p>
        </p:txBody>
      </p:sp>
    </p:spTree>
    <p:extLst>
      <p:ext uri="{BB962C8B-B14F-4D97-AF65-F5344CB8AC3E}">
        <p14:creationId xmlns:p14="http://schemas.microsoft.com/office/powerpoint/2010/main" val="275893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4" grpId="0"/>
      <p:bldP spid="27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DEBDB-5859-4B9E-8810-2C5CFED0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89FA7-9EDE-4607-9BDE-6987CA499B8D}"/>
              </a:ext>
            </a:extLst>
          </p:cNvPr>
          <p:cNvSpPr txBox="1"/>
          <p:nvPr/>
        </p:nvSpPr>
        <p:spPr>
          <a:xfrm>
            <a:off x="788670" y="707231"/>
            <a:ext cx="7475220" cy="2643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benefits of CI/CD that you appreciate for your apps and services also apply to the things that are written in PowerShell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D1A340-723B-4014-B5FE-204F06273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3418941"/>
            <a:ext cx="6858000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E2999E-BB48-4211-88A1-8E1812DA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 dirty="0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12955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D072-0D29-45D8-8E8B-52B1AD44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/>
              <a:t>What qualifies as “a mess”?</a:t>
            </a:r>
            <a:endParaRPr lang="en-US" dirty="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FC121-9242-4189-AA73-AD0CCD26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454996-A0B5-495E-ADC0-0D3ADC788488}"/>
              </a:ext>
            </a:extLst>
          </p:cNvPr>
          <p:cNvSpPr/>
          <p:nvPr/>
        </p:nvSpPr>
        <p:spPr>
          <a:xfrm>
            <a:off x="802481" y="1789273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Test tubes">
            <a:extLst>
              <a:ext uri="{FF2B5EF4-FFF2-40B4-BE49-F238E27FC236}">
                <a16:creationId xmlns:a16="http://schemas.microsoft.com/office/drawing/2014/main" id="{B70D8AA5-B0A2-4A9F-A366-E414ABAA5363}"/>
              </a:ext>
            </a:extLst>
          </p:cNvPr>
          <p:cNvSpPr/>
          <p:nvPr/>
        </p:nvSpPr>
        <p:spPr>
          <a:xfrm>
            <a:off x="899029" y="1885950"/>
            <a:ext cx="175541" cy="175541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49E2798-79DE-46A8-A486-BF2BD752BA23}"/>
              </a:ext>
            </a:extLst>
          </p:cNvPr>
          <p:cNvSpPr/>
          <p:nvPr/>
        </p:nvSpPr>
        <p:spPr>
          <a:xfrm>
            <a:off x="1171118" y="1789273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tests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E15834-8A03-425B-83F7-34634F36E560}"/>
              </a:ext>
            </a:extLst>
          </p:cNvPr>
          <p:cNvSpPr/>
          <p:nvPr/>
        </p:nvSpPr>
        <p:spPr>
          <a:xfrm>
            <a:off x="802481" y="2188232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Rectangle 11" descr="Sign Language">
            <a:extLst>
              <a:ext uri="{FF2B5EF4-FFF2-40B4-BE49-F238E27FC236}">
                <a16:creationId xmlns:a16="http://schemas.microsoft.com/office/drawing/2014/main" id="{47B3DD58-A36F-49F6-8AA5-85DA4EE1DFAA}"/>
              </a:ext>
            </a:extLst>
          </p:cNvPr>
          <p:cNvSpPr/>
          <p:nvPr/>
        </p:nvSpPr>
        <p:spPr>
          <a:xfrm>
            <a:off x="899029" y="2260045"/>
            <a:ext cx="175541" cy="175541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96D7D3D-A590-4853-9407-A084CDC51436}"/>
              </a:ext>
            </a:extLst>
          </p:cNvPr>
          <p:cNvSpPr/>
          <p:nvPr/>
        </p:nvSpPr>
        <p:spPr>
          <a:xfrm>
            <a:off x="1171118" y="2188232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signing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F5D172-1BAA-4D94-AE2F-93CF800B0D90}"/>
              </a:ext>
            </a:extLst>
          </p:cNvPr>
          <p:cNvSpPr/>
          <p:nvPr/>
        </p:nvSpPr>
        <p:spPr>
          <a:xfrm>
            <a:off x="802481" y="2587191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Rectangle 19" descr="Moustache Face with Solid Fill">
            <a:extLst>
              <a:ext uri="{FF2B5EF4-FFF2-40B4-BE49-F238E27FC236}">
                <a16:creationId xmlns:a16="http://schemas.microsoft.com/office/drawing/2014/main" id="{362B6141-E4E4-48DF-9CC6-832F0C5FB9E0}"/>
              </a:ext>
            </a:extLst>
          </p:cNvPr>
          <p:cNvSpPr/>
          <p:nvPr/>
        </p:nvSpPr>
        <p:spPr>
          <a:xfrm>
            <a:off x="899029" y="2659004"/>
            <a:ext cx="175541" cy="175541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89017F6-0544-4F0B-AA30-14B115982187}"/>
              </a:ext>
            </a:extLst>
          </p:cNvPr>
          <p:cNvSpPr/>
          <p:nvPr/>
        </p:nvSpPr>
        <p:spPr>
          <a:xfrm>
            <a:off x="1171118" y="2587191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linting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3871E3B-35F9-4358-B268-2D998486D374}"/>
              </a:ext>
            </a:extLst>
          </p:cNvPr>
          <p:cNvSpPr/>
          <p:nvPr/>
        </p:nvSpPr>
        <p:spPr>
          <a:xfrm>
            <a:off x="802481" y="2986150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Meeting">
            <a:extLst>
              <a:ext uri="{FF2B5EF4-FFF2-40B4-BE49-F238E27FC236}">
                <a16:creationId xmlns:a16="http://schemas.microsoft.com/office/drawing/2014/main" id="{46EFE0BA-B2E4-40DD-BF01-8299508EF58E}"/>
              </a:ext>
            </a:extLst>
          </p:cNvPr>
          <p:cNvSpPr/>
          <p:nvPr/>
        </p:nvSpPr>
        <p:spPr>
          <a:xfrm>
            <a:off x="899029" y="3057963"/>
            <a:ext cx="175541" cy="175541"/>
          </a:xfrm>
          <a:prstGeom prst="rect">
            <a:avLst/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9254C86-5769-43BD-920B-43ED2B5CE7A9}"/>
              </a:ext>
            </a:extLst>
          </p:cNvPr>
          <p:cNvSpPr/>
          <p:nvPr/>
        </p:nvSpPr>
        <p:spPr>
          <a:xfrm>
            <a:off x="1171118" y="2986150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peer review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F922C7-CCA7-4626-A3C3-B15B24DF76ED}"/>
              </a:ext>
            </a:extLst>
          </p:cNvPr>
          <p:cNvSpPr/>
          <p:nvPr/>
        </p:nvSpPr>
        <p:spPr>
          <a:xfrm>
            <a:off x="802481" y="3385109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" name="Rectangle 25" descr="AlienFace">
            <a:extLst>
              <a:ext uri="{FF2B5EF4-FFF2-40B4-BE49-F238E27FC236}">
                <a16:creationId xmlns:a16="http://schemas.microsoft.com/office/drawing/2014/main" id="{F8EA5B4F-C266-4F3A-A227-2CCE7DED1DDA}"/>
              </a:ext>
            </a:extLst>
          </p:cNvPr>
          <p:cNvSpPr/>
          <p:nvPr/>
        </p:nvSpPr>
        <p:spPr>
          <a:xfrm>
            <a:off x="899029" y="3456921"/>
            <a:ext cx="175541" cy="175541"/>
          </a:xfrm>
          <a:prstGeom prst="rect">
            <a:avLst/>
          </a:prstGeom>
          <a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C687B6C-FF67-4BC9-A861-E306806F61AD}"/>
              </a:ext>
            </a:extLst>
          </p:cNvPr>
          <p:cNvSpPr/>
          <p:nvPr/>
        </p:nvSpPr>
        <p:spPr>
          <a:xfrm>
            <a:off x="1171118" y="3385109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difference between source and deployed artifacts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693C9BB-17FB-4506-9FC8-6DBF5057FBBD}"/>
              </a:ext>
            </a:extLst>
          </p:cNvPr>
          <p:cNvSpPr/>
          <p:nvPr/>
        </p:nvSpPr>
        <p:spPr>
          <a:xfrm>
            <a:off x="802481" y="3784068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9" name="Rectangle 28" descr="Checkmark">
            <a:extLst>
              <a:ext uri="{FF2B5EF4-FFF2-40B4-BE49-F238E27FC236}">
                <a16:creationId xmlns:a16="http://schemas.microsoft.com/office/drawing/2014/main" id="{8573B0AB-34DA-4216-BF81-A0A8992E8630}"/>
              </a:ext>
            </a:extLst>
          </p:cNvPr>
          <p:cNvSpPr/>
          <p:nvPr/>
        </p:nvSpPr>
        <p:spPr>
          <a:xfrm>
            <a:off x="899029" y="3855880"/>
            <a:ext cx="175541" cy="175541"/>
          </a:xfrm>
          <a:prstGeom prst="rect">
            <a:avLst/>
          </a:prstGeom>
          <a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F8AD3FF-6656-4E71-B168-72D624707F15}"/>
              </a:ext>
            </a:extLst>
          </p:cNvPr>
          <p:cNvSpPr/>
          <p:nvPr/>
        </p:nvSpPr>
        <p:spPr>
          <a:xfrm>
            <a:off x="1171118" y="3784068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approval consideration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0E2D1A-6D9D-400C-93FE-9D6E49DACFA4}"/>
              </a:ext>
            </a:extLst>
          </p:cNvPr>
          <p:cNvSpPr/>
          <p:nvPr/>
        </p:nvSpPr>
        <p:spPr>
          <a:xfrm>
            <a:off x="802481" y="4183027"/>
            <a:ext cx="7543800" cy="31916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2" name="Rectangle 31" descr="User">
            <a:extLst>
              <a:ext uri="{FF2B5EF4-FFF2-40B4-BE49-F238E27FC236}">
                <a16:creationId xmlns:a16="http://schemas.microsoft.com/office/drawing/2014/main" id="{B4F26586-543D-4E4C-ABAC-3E9C34B9B14D}"/>
              </a:ext>
            </a:extLst>
          </p:cNvPr>
          <p:cNvSpPr/>
          <p:nvPr/>
        </p:nvSpPr>
        <p:spPr>
          <a:xfrm>
            <a:off x="899029" y="4254839"/>
            <a:ext cx="175541" cy="175541"/>
          </a:xfrm>
          <a:prstGeom prst="rect">
            <a:avLst/>
          </a:prstGeom>
          <a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FECC8AC-9EDB-4B90-80F6-B4D088D42603}"/>
              </a:ext>
            </a:extLst>
          </p:cNvPr>
          <p:cNvSpPr/>
          <p:nvPr/>
        </p:nvSpPr>
        <p:spPr>
          <a:xfrm>
            <a:off x="1171118" y="4183027"/>
            <a:ext cx="7175162" cy="319167"/>
          </a:xfrm>
          <a:custGeom>
            <a:avLst/>
            <a:gdLst>
              <a:gd name="connsiteX0" fmla="*/ 0 w 7175162"/>
              <a:gd name="connsiteY0" fmla="*/ 0 h 319167"/>
              <a:gd name="connsiteX1" fmla="*/ 7175162 w 7175162"/>
              <a:gd name="connsiteY1" fmla="*/ 0 h 319167"/>
              <a:gd name="connsiteX2" fmla="*/ 7175162 w 7175162"/>
              <a:gd name="connsiteY2" fmla="*/ 319167 h 319167"/>
              <a:gd name="connsiteX3" fmla="*/ 0 w 7175162"/>
              <a:gd name="connsiteY3" fmla="*/ 319167 h 319167"/>
              <a:gd name="connsiteX4" fmla="*/ 0 w 7175162"/>
              <a:gd name="connsiteY4" fmla="*/ 0 h 3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62" h="319167">
                <a:moveTo>
                  <a:pt x="0" y="0"/>
                </a:moveTo>
                <a:lnTo>
                  <a:pt x="7175162" y="0"/>
                </a:lnTo>
                <a:lnTo>
                  <a:pt x="7175162" y="319167"/>
                </a:lnTo>
                <a:lnTo>
                  <a:pt x="0" y="3191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779" tIns="33779" rIns="33779" bIns="33779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 dev environment</a:t>
            </a:r>
          </a:p>
        </p:txBody>
      </p:sp>
    </p:spTree>
    <p:extLst>
      <p:ext uri="{BB962C8B-B14F-4D97-AF65-F5344CB8AC3E}">
        <p14:creationId xmlns:p14="http://schemas.microsoft.com/office/powerpoint/2010/main" val="7618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1" grpId="0"/>
      <p:bldP spid="24" grpId="0"/>
      <p:bldP spid="27" grpId="0"/>
      <p:bldP spid="30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80B8-5FDA-478C-8BC7-9A65ECC2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 you actually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996B3-362E-48BB-B109-943F31843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C1BA9-446D-40E6-8AE5-05DE3384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</p:spTree>
    <p:extLst>
      <p:ext uri="{BB962C8B-B14F-4D97-AF65-F5344CB8AC3E}">
        <p14:creationId xmlns:p14="http://schemas.microsoft.com/office/powerpoint/2010/main" val="40888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34D1-FCF7-46A5-8EC6-92C50B3A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1509969"/>
            <a:ext cx="7543800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66A7F-8C17-45CF-9BD0-2B4C22EB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102" y="4704588"/>
            <a:ext cx="4745736" cy="273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@MrThomasRayner      #DeliveryConf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BE1216D5-5AE6-4919-9F77-B82151AE2C44}"/>
              </a:ext>
            </a:extLst>
          </p:cNvPr>
          <p:cNvSpPr/>
          <p:nvPr/>
        </p:nvSpPr>
        <p:spPr>
          <a:xfrm>
            <a:off x="1244381" y="1885734"/>
            <a:ext cx="1372500" cy="1372500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Document">
            <a:extLst>
              <a:ext uri="{FF2B5EF4-FFF2-40B4-BE49-F238E27FC236}">
                <a16:creationId xmlns:a16="http://schemas.microsoft.com/office/drawing/2014/main" id="{60331D83-3004-4DEB-9DAD-40242EA27C59}"/>
              </a:ext>
            </a:extLst>
          </p:cNvPr>
          <p:cNvSpPr/>
          <p:nvPr/>
        </p:nvSpPr>
        <p:spPr>
          <a:xfrm>
            <a:off x="1536881" y="2178234"/>
            <a:ext cx="787500" cy="7875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7F9E3B1-3861-47C3-9FC4-AD35582F0A09}"/>
              </a:ext>
            </a:extLst>
          </p:cNvPr>
          <p:cNvSpPr/>
          <p:nvPr/>
        </p:nvSpPr>
        <p:spPr>
          <a:xfrm>
            <a:off x="805631" y="3685734"/>
            <a:ext cx="2250000" cy="720000"/>
          </a:xfrm>
          <a:custGeom>
            <a:avLst/>
            <a:gdLst>
              <a:gd name="connsiteX0" fmla="*/ 0 w 2250000"/>
              <a:gd name="connsiteY0" fmla="*/ 0 h 720000"/>
              <a:gd name="connsiteX1" fmla="*/ 2250000 w 2250000"/>
              <a:gd name="connsiteY1" fmla="*/ 0 h 720000"/>
              <a:gd name="connsiteX2" fmla="*/ 2250000 w 2250000"/>
              <a:gd name="connsiteY2" fmla="*/ 720000 h 720000"/>
              <a:gd name="connsiteX3" fmla="*/ 0 w 2250000"/>
              <a:gd name="connsiteY3" fmla="*/ 720000 h 720000"/>
              <a:gd name="connsiteX4" fmla="*/ 0 w 225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000" h="720000">
                <a:moveTo>
                  <a:pt x="0" y="0"/>
                </a:moveTo>
                <a:lnTo>
                  <a:pt x="2250000" y="0"/>
                </a:lnTo>
                <a:lnTo>
                  <a:pt x="225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kern="1200"/>
              <a:t>Stored in source control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7716105-498B-4756-A3D4-E2DD1E6B81A2}"/>
              </a:ext>
            </a:extLst>
          </p:cNvPr>
          <p:cNvSpPr/>
          <p:nvPr/>
        </p:nvSpPr>
        <p:spPr>
          <a:xfrm>
            <a:off x="3888131" y="1885734"/>
            <a:ext cx="1372500" cy="1372500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Rectangle 11" descr="Thumbs Up Sign">
            <a:extLst>
              <a:ext uri="{FF2B5EF4-FFF2-40B4-BE49-F238E27FC236}">
                <a16:creationId xmlns:a16="http://schemas.microsoft.com/office/drawing/2014/main" id="{61CF3490-FE5F-4A0F-BD39-D5936475EFEC}"/>
              </a:ext>
            </a:extLst>
          </p:cNvPr>
          <p:cNvSpPr/>
          <p:nvPr/>
        </p:nvSpPr>
        <p:spPr>
          <a:xfrm>
            <a:off x="4180631" y="2178234"/>
            <a:ext cx="787500" cy="7875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161C8F-B82B-4D69-AE1C-B77A71BA6BAD}"/>
              </a:ext>
            </a:extLst>
          </p:cNvPr>
          <p:cNvSpPr/>
          <p:nvPr/>
        </p:nvSpPr>
        <p:spPr>
          <a:xfrm>
            <a:off x="3449381" y="3685734"/>
            <a:ext cx="2250000" cy="720000"/>
          </a:xfrm>
          <a:custGeom>
            <a:avLst/>
            <a:gdLst>
              <a:gd name="connsiteX0" fmla="*/ 0 w 2250000"/>
              <a:gd name="connsiteY0" fmla="*/ 0 h 720000"/>
              <a:gd name="connsiteX1" fmla="*/ 2250000 w 2250000"/>
              <a:gd name="connsiteY1" fmla="*/ 0 h 720000"/>
              <a:gd name="connsiteX2" fmla="*/ 2250000 w 2250000"/>
              <a:gd name="connsiteY2" fmla="*/ 720000 h 720000"/>
              <a:gd name="connsiteX3" fmla="*/ 0 w 2250000"/>
              <a:gd name="connsiteY3" fmla="*/ 720000 h 720000"/>
              <a:gd name="connsiteX4" fmla="*/ 0 w 225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000" h="720000">
                <a:moveTo>
                  <a:pt x="0" y="0"/>
                </a:moveTo>
                <a:lnTo>
                  <a:pt x="2250000" y="0"/>
                </a:lnTo>
                <a:lnTo>
                  <a:pt x="225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3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kern="1200"/>
              <a:t>Peer reviews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0547020F-EB28-4099-BDB9-957F9C40963C}"/>
              </a:ext>
            </a:extLst>
          </p:cNvPr>
          <p:cNvSpPr/>
          <p:nvPr/>
        </p:nvSpPr>
        <p:spPr>
          <a:xfrm>
            <a:off x="6531881" y="1885734"/>
            <a:ext cx="1372500" cy="1372500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Checkmark">
            <a:extLst>
              <a:ext uri="{FF2B5EF4-FFF2-40B4-BE49-F238E27FC236}">
                <a16:creationId xmlns:a16="http://schemas.microsoft.com/office/drawing/2014/main" id="{D0F989BE-2910-4053-98E0-8C5CD15E2CBA}"/>
              </a:ext>
            </a:extLst>
          </p:cNvPr>
          <p:cNvSpPr/>
          <p:nvPr/>
        </p:nvSpPr>
        <p:spPr>
          <a:xfrm>
            <a:off x="6824381" y="2178234"/>
            <a:ext cx="787500" cy="7875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C25452-9C62-4722-BCC3-3C749CD2E61C}"/>
              </a:ext>
            </a:extLst>
          </p:cNvPr>
          <p:cNvSpPr/>
          <p:nvPr/>
        </p:nvSpPr>
        <p:spPr>
          <a:xfrm>
            <a:off x="6093131" y="3685734"/>
            <a:ext cx="2250000" cy="720000"/>
          </a:xfrm>
          <a:custGeom>
            <a:avLst/>
            <a:gdLst>
              <a:gd name="connsiteX0" fmla="*/ 0 w 2250000"/>
              <a:gd name="connsiteY0" fmla="*/ 0 h 720000"/>
              <a:gd name="connsiteX1" fmla="*/ 2250000 w 2250000"/>
              <a:gd name="connsiteY1" fmla="*/ 0 h 720000"/>
              <a:gd name="connsiteX2" fmla="*/ 2250000 w 2250000"/>
              <a:gd name="connsiteY2" fmla="*/ 720000 h 720000"/>
              <a:gd name="connsiteX3" fmla="*/ 0 w 2250000"/>
              <a:gd name="connsiteY3" fmla="*/ 720000 h 720000"/>
              <a:gd name="connsiteX4" fmla="*/ 0 w 225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000" h="720000">
                <a:moveTo>
                  <a:pt x="0" y="0"/>
                </a:moveTo>
                <a:lnTo>
                  <a:pt x="2250000" y="0"/>
                </a:lnTo>
                <a:lnTo>
                  <a:pt x="225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kern="1200"/>
              <a:t>Approval workflow</a:t>
            </a:r>
          </a:p>
        </p:txBody>
      </p:sp>
    </p:spTree>
    <p:extLst>
      <p:ext uri="{BB962C8B-B14F-4D97-AF65-F5344CB8AC3E}">
        <p14:creationId xmlns:p14="http://schemas.microsoft.com/office/powerpoint/2010/main" val="38163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On-screen Show (16:9)</PresentationFormat>
  <Paragraphs>131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Hack NF, Consolas,  Courier New</vt:lpstr>
      <vt:lpstr>Rockwell</vt:lpstr>
      <vt:lpstr>Rockwell Condensed</vt:lpstr>
      <vt:lpstr>Rockwell Extra Bold</vt:lpstr>
      <vt:lpstr>Wingdings</vt:lpstr>
      <vt:lpstr>Custom Design</vt:lpstr>
      <vt:lpstr>Wood Type</vt:lpstr>
      <vt:lpstr>CI/CD for PowerShell That Isn’t a Mess</vt:lpstr>
      <vt:lpstr>PowerPoint Presentation</vt:lpstr>
      <vt:lpstr>PowerPoint Presentation</vt:lpstr>
      <vt:lpstr>Why? Like, Who cares?</vt:lpstr>
      <vt:lpstr>Things That Might Be Written In PowerShell (Food For Thought)</vt:lpstr>
      <vt:lpstr>PowerPoint Presentation</vt:lpstr>
      <vt:lpstr>What qualifies as “a mess”?</vt:lpstr>
      <vt:lpstr>So, what do you actually do?</vt:lpstr>
      <vt:lpstr>The Basics</vt:lpstr>
      <vt:lpstr>Build Stuff</vt:lpstr>
      <vt:lpstr>Test Stuff</vt:lpstr>
      <vt:lpstr>Sign Stuff</vt:lpstr>
      <vt:lpstr>Deploy Stuff</vt:lpstr>
      <vt:lpstr>Helpers</vt:lpstr>
      <vt:lpstr>Helpers</vt:lpstr>
      <vt:lpstr>Avoiding The Mess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2020-01-21T02:08:42Z</dcterms:created>
  <dcterms:modified xsi:type="dcterms:W3CDTF">2020-01-21T06:16:35Z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thrayner@microsoft.com</vt:lpwstr>
  </property>
  <property fmtid="{D5CDD505-2E9C-101B-9397-08002B2CF9AE}" pid="5" name="MSIP_Label_f42aa342-8706-4288-bd11-ebb85995028c_SetDate">
    <vt:lpwstr>2020-01-21T05:59:19.7681908Z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0a159e15-1118-4406-89e8-1e4e934db1dd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